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handoutMasterIdLst>
    <p:handoutMasterId r:id="rId14"/>
  </p:handoutMasterIdLst>
  <p:sldIdLst>
    <p:sldId id="290" r:id="rId2"/>
    <p:sldId id="289" r:id="rId3"/>
    <p:sldId id="283" r:id="rId4"/>
    <p:sldId id="296" r:id="rId5"/>
    <p:sldId id="298" r:id="rId6"/>
    <p:sldId id="299" r:id="rId7"/>
    <p:sldId id="300" r:id="rId8"/>
    <p:sldId id="301" r:id="rId9"/>
    <p:sldId id="285" r:id="rId10"/>
    <p:sldId id="278" r:id="rId11"/>
    <p:sldId id="269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16.12.2017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16.12.2017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16.12.2017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4D4D4D"/>
                </a:solidFill>
              </a:rPr>
              <a:t>Кредитно-гарантийная поддержка субъектов МСП в рамках закупок крупнейших заказчиков</a:t>
            </a: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2800" dirty="0">
                <a:latin typeface="Arial" pitchFamily="34" charset="0"/>
                <a:cs typeface="Arial" pitchFamily="34" charset="0"/>
              </a:rPr>
              <a:t>Банк в цифрах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latin typeface="Arial" pitchFamily="34" charset="0"/>
                <a:cs typeface="Arial" pitchFamily="34" charset="0"/>
              </a:rPr>
              <a:t>(за весь период реализации Программы)</a:t>
            </a:r>
          </a:p>
        </p:txBody>
      </p:sp>
      <p:sp>
        <p:nvSpPr>
          <p:cNvPr id="27" name="Прямоугольник 26"/>
          <p:cNvSpPr/>
          <p:nvPr/>
        </p:nvSpPr>
        <p:spPr>
          <a:xfrm rot="10800000">
            <a:off x="611559" y="1380446"/>
            <a:ext cx="7892189" cy="24733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8810" y="1471661"/>
            <a:ext cx="3567764" cy="1000862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 algn="r">
              <a:buClr>
                <a:srgbClr val="E7692B"/>
              </a:buClr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Количество поддержанных субъектов МСП: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514591" y="1679704"/>
            <a:ext cx="2801825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6</a:t>
            </a:r>
            <a:r>
              <a:rPr lang="en-US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</a:t>
            </a:r>
            <a:r>
              <a:rPr lang="ru-RU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2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тысяча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67669" y="2852936"/>
            <a:ext cx="3567764" cy="1000862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>
            <a:defPPr>
              <a:defRPr lang="ru-RU"/>
            </a:defPPr>
            <a:lvl1pPr marL="383911" indent="-383911">
              <a:buClr>
                <a:srgbClr val="E7692B"/>
              </a:buClr>
              <a:defRPr sz="2400" b="1">
                <a:solidFill>
                  <a:schemeClr val="tx2"/>
                </a:solidFill>
                <a:ea typeface="Roboto Black" pitchFamily="2" charset="0"/>
              </a:defRPr>
            </a:lvl1pPr>
          </a:lstStyle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Объем средств, доведенных до субъектов МСП 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470945" y="3060979"/>
            <a:ext cx="3032804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36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762 </a:t>
            </a:r>
            <a:r>
              <a:rPr lang="ru-RU" sz="24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  <a:endParaRPr lang="ru-RU" sz="36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3" name="Line 96"/>
          <p:cNvSpPr>
            <a:spLocks noChangeShapeType="1"/>
          </p:cNvSpPr>
          <p:nvPr/>
        </p:nvSpPr>
        <p:spPr bwMode="auto">
          <a:xfrm flipV="1">
            <a:off x="632711" y="2636912"/>
            <a:ext cx="7871038" cy="0"/>
          </a:xfrm>
          <a:prstGeom prst="line">
            <a:avLst/>
          </a:prstGeom>
          <a:noFill/>
          <a:ln w="25400" cap="flat">
            <a:solidFill>
              <a:srgbClr val="007CC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5" name="Line 96"/>
          <p:cNvSpPr>
            <a:spLocks noChangeShapeType="1"/>
          </p:cNvSpPr>
          <p:nvPr/>
        </p:nvSpPr>
        <p:spPr bwMode="auto">
          <a:xfrm flipV="1">
            <a:off x="611561" y="3853798"/>
            <a:ext cx="7892190" cy="0"/>
          </a:xfrm>
          <a:prstGeom prst="line">
            <a:avLst/>
          </a:prstGeom>
          <a:noFill/>
          <a:ln w="25400" cap="flat">
            <a:solidFill>
              <a:srgbClr val="007CC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600"/>
          </a:p>
        </p:txBody>
      </p:sp>
      <p:sp>
        <p:nvSpPr>
          <p:cNvPr id="36" name="TextBox 35"/>
          <p:cNvSpPr txBox="1"/>
          <p:nvPr/>
        </p:nvSpPr>
        <p:spPr>
          <a:xfrm>
            <a:off x="594332" y="3988875"/>
            <a:ext cx="4503868" cy="631530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Гарантийная поддержка в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рамках гарантий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по кредитам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83642" y="4691754"/>
            <a:ext cx="36870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1</a:t>
            </a:r>
            <a:r>
              <a:rPr lang="ru-RU" sz="4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5</a:t>
            </a:r>
            <a:r>
              <a:rPr lang="ru-RU" sz="32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,71 </a:t>
            </a:r>
            <a:r>
              <a:rPr lang="ru-RU" sz="32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  <a:endParaRPr lang="ru-RU" sz="44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12356" y="3998837"/>
            <a:ext cx="3536108" cy="354531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Гарантии по 223-ФЗ и 44-ФЗ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19707" y="4663179"/>
            <a:ext cx="3428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6,</a:t>
            </a:r>
            <a:r>
              <a:rPr lang="ru-RU" sz="32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89 </a:t>
            </a:r>
            <a:r>
              <a:rPr lang="ru-RU" sz="32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34839" y="5589240"/>
            <a:ext cx="4503868" cy="354531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buClr>
                <a:srgbClr val="E7692B"/>
              </a:buClr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Прямая кредитная поддержка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377240" y="5910562"/>
            <a:ext cx="36870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22</a:t>
            </a:r>
            <a:r>
              <a:rPr lang="ru-RU" sz="44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,53</a:t>
            </a:r>
            <a:r>
              <a:rPr lang="ru-RU" sz="3200" b="1" spc="-126" dirty="0" smtClean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 </a:t>
            </a:r>
            <a:r>
              <a:rPr lang="ru-RU" sz="3200" b="1" spc="-126" dirty="0">
                <a:solidFill>
                  <a:srgbClr val="0086CD"/>
                </a:solidFill>
                <a:latin typeface="Arial" pitchFamily="34" charset="0"/>
                <a:ea typeface="Roboto Black" pitchFamily="2" charset="0"/>
                <a:cs typeface="Arial" pitchFamily="34" charset="0"/>
              </a:rPr>
              <a:t>млрд руб.</a:t>
            </a:r>
            <a:endParaRPr lang="ru-RU" sz="4400" b="1" spc="-126" dirty="0">
              <a:solidFill>
                <a:srgbClr val="0086CD"/>
              </a:solidFill>
              <a:latin typeface="Arial" pitchFamily="34" charset="0"/>
              <a:ea typeface="Roboto Black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7715199" cy="868958"/>
          </a:xfrm>
        </p:spPr>
        <p:txBody>
          <a:bodyPr/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Финансовая поддержка МСП,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участвующих в закупках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3529" y="1550319"/>
            <a:ext cx="7920879" cy="15841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Кредитно-гарантийная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МСП Банка</a:t>
            </a:r>
            <a:r>
              <a:rPr lang="en-US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для предпринимателей, участвующих в закупках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98542" y="4233912"/>
            <a:ext cx="2545865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Прямое 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кредитование 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1440000" y="3457049"/>
            <a:ext cx="287337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4141092" y="3457045"/>
            <a:ext cx="285750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6827805" y="3457049"/>
            <a:ext cx="287337" cy="504825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23827" y="4233912"/>
            <a:ext cx="2520280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рамках НГС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4233912"/>
            <a:ext cx="2520280" cy="1427336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Прямая гарантийная поддержка в рамках 223-ФЗ и 44-ФЗ</a:t>
            </a:r>
          </a:p>
        </p:txBody>
      </p:sp>
    </p:spTree>
    <p:extLst>
      <p:ext uri="{BB962C8B-B14F-4D97-AF65-F5344CB8AC3E}">
        <p14:creationId xmlns:p14="http://schemas.microsoft.com/office/powerpoint/2010/main" val="21967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8219255" cy="868958"/>
          </a:xfrm>
        </p:spPr>
        <p:txBody>
          <a:bodyPr/>
          <a:lstStyle/>
          <a:p>
            <a:pPr algn="l"/>
            <a:r>
              <a:rPr lang="ru-RU" sz="2800" dirty="0">
                <a:latin typeface="Arial" pitchFamily="34" charset="0"/>
                <a:cs typeface="Arial" pitchFamily="34" charset="0"/>
              </a:rPr>
              <a:t>Прямая гарантийная поддержка МСП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в рамках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госзакупок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74153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Для участия в закупках крупнейших заказчиков федерального уровня в рамках 223-ФЗ и </a:t>
            </a:r>
            <a:r>
              <a:rPr lang="ru-RU" sz="1600" dirty="0" err="1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госзакупках</a:t>
            </a:r>
            <a:r>
              <a:rPr lang="ru-RU" sz="16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в рамках 44-ФЗ МСП Банк предоставляет:</a:t>
            </a:r>
            <a:r>
              <a:rPr lang="en-US" sz="16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575757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816" y="1731566"/>
            <a:ext cx="2303462" cy="903288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для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участия в конкурсе</a:t>
            </a:r>
            <a:endParaRPr lang="en-US" sz="1400" b="1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2,5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20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1328" y="1722042"/>
            <a:ext cx="2305050" cy="912813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исполнения обязательств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12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10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1366" y="1728392"/>
            <a:ext cx="2305050" cy="906463"/>
          </a:xfrm>
          <a:prstGeom prst="rect">
            <a:avLst/>
          </a:prstGeom>
          <a:solidFill>
            <a:srgbClr val="0086CD"/>
          </a:solidFill>
          <a:ln w="25400" cap="flat" cmpd="sng" algn="ctr">
            <a:noFill/>
            <a:prstDash val="solid"/>
          </a:ln>
          <a:effectLst/>
        </p:spPr>
        <p:txBody>
          <a:bodyPr lIns="68882" tIns="34441" rIns="68882" bIns="3444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Гарантии возврата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авансового платежа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2000" b="1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годовых </a:t>
            </a:r>
            <a:endParaRPr lang="ru-RU" sz="1000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80141"/>
              </p:ext>
            </p:extLst>
          </p:nvPr>
        </p:nvGraphicFramePr>
        <p:xfrm>
          <a:off x="395536" y="2780928"/>
          <a:ext cx="7992888" cy="3606387"/>
        </p:xfrm>
        <a:graphic>
          <a:graphicData uri="http://schemas.openxmlformats.org/drawingml/2006/table">
            <a:tbl>
              <a:tblPr/>
              <a:tblGrid>
                <a:gridCol w="3256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35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6619">
                <a:tc>
                  <a:txBody>
                    <a:bodyPr/>
                    <a:lstStyle/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Условия предоставления гарантий</a:t>
                      </a:r>
                    </a:p>
                  </a:txBody>
                  <a:tcPr marL="91446" marR="91446" marT="45690" marB="4569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CD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Требования к заемщику</a:t>
                      </a:r>
                    </a:p>
                  </a:txBody>
                  <a:tcPr marL="91446" marR="91446" marT="45690" marB="4569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6CD">
                        <a:alpha val="7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5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Сумма: до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00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млн рублей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cs typeface="Arial" pitchFamily="34" charset="0"/>
                      </a:endParaRPr>
                    </a:p>
                  </a:txBody>
                  <a:tcPr marL="91446" marR="91446" marT="45690" marB="456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Резидент РФ, субъект МСП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Срок деятельности более 6 месяцев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cs typeface="Arial" pitchFamily="34" charset="0"/>
                        </a:rPr>
                        <a:t>Положительная деловая репутация</a:t>
                      </a:r>
                    </a:p>
                  </a:txBody>
                  <a:tcPr marL="91446" marR="91446" marT="45690" marB="456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Цель контракта: строительство, производство, поставка оборудования, изготовленных товаров, оказание услуг</a:t>
                      </a:r>
                    </a:p>
                  </a:txBody>
                  <a:tcPr marL="91446" marR="91446" marT="45690" marB="456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При сумме гарантии: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25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- не менее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исполненного контракта</a:t>
                      </a:r>
                    </a:p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более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25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- не менее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контрактов</a:t>
                      </a:r>
                    </a:p>
                  </a:txBody>
                  <a:tcPr marL="91446" marR="91446" marT="45690" marB="45690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98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Обеспечение: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без обеспечения</a:t>
                      </a: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50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поручительство </a:t>
                      </a: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от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50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 млн рублей – обеспечительный платеж и иные виды обеспечения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690" marB="4569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PT Sans" charset="0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694" marB="45694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9839">
                <a:tc gridSpan="2">
                  <a:txBody>
                    <a:bodyPr/>
                    <a:lstStyle/>
                    <a:p>
                      <a:pPr marL="15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Срок рассмотрения заявки:</a:t>
                      </a: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гарантия до 25 млн рублей – до 5 рабочих дней;</a:t>
                      </a:r>
                    </a:p>
                    <a:p>
                      <a:pPr marL="46672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86CD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PT Sans" charset="0"/>
                          <a:ea typeface="+mn-ea"/>
                          <a:cs typeface="Arial" pitchFamily="34" charset="0"/>
                        </a:rPr>
                        <a:t>гарантия от 25 млн рублей – до 10 рабочих дней.</a:t>
                      </a:r>
                    </a:p>
                  </a:txBody>
                  <a:tcPr marL="91446" marR="91446" marT="45690" marB="45690"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3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7787207" cy="868958"/>
          </a:xfrm>
        </p:spPr>
        <p:txBody>
          <a:bodyPr/>
          <a:lstStyle/>
          <a:p>
            <a:pPr algn="l"/>
            <a:r>
              <a:rPr lang="ru-RU" sz="2800" dirty="0">
                <a:latin typeface="Arial" pitchFamily="34" charset="0"/>
                <a:cs typeface="Arial" pitchFamily="34" charset="0"/>
              </a:rPr>
              <a:t>Основные преимущества получения гарантии МСП Банка: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72816"/>
            <a:ext cx="8784976" cy="3524629"/>
          </a:xfrm>
          <a:prstGeom prst="rect">
            <a:avLst/>
          </a:prstGeom>
          <a:noFill/>
        </p:spPr>
        <p:txBody>
          <a:bodyPr wrap="square" lIns="76782" tIns="38391" rIns="76782" bIns="38391">
            <a:spAutoFit/>
          </a:bodyPr>
          <a:lstStyle/>
          <a:p>
            <a:pPr marL="383911" indent="-383911">
              <a:spcBef>
                <a:spcPts val="1800"/>
              </a:spcBef>
              <a:buClr>
                <a:srgbClr val="575757"/>
              </a:buClr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Гарантия государственного банка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911" indent="-383911">
              <a:spcBef>
                <a:spcPts val="1800"/>
              </a:spcBef>
              <a:buSzPct val="140000"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31009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7931223" cy="868958"/>
          </a:xfrm>
        </p:spPr>
        <p:txBody>
          <a:bodyPr/>
          <a:lstStyle/>
          <a:p>
            <a:pPr algn="l"/>
            <a:r>
              <a:rPr lang="ru-RU" sz="2800" dirty="0">
                <a:latin typeface="Arial" pitchFamily="34" charset="0"/>
                <a:cs typeface="Arial" pitchFamily="34" charset="0"/>
              </a:rPr>
              <a:t>Перечень заказчиков,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пользу которых Банком выдаются гарантии исполнения обязательств (в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т.ч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. гарантии возврата аванса) и тендерные гарантии: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340769"/>
            <a:ext cx="8856984" cy="5184575"/>
          </a:xfrm>
          <a:prstGeom prst="rect">
            <a:avLst/>
          </a:prstGeom>
          <a:noFill/>
        </p:spPr>
        <p:txBody>
          <a:bodyPr wrap="square" lIns="76782" tIns="38391" rIns="76782" bIns="38391" numCol="3">
            <a:spAutoFit/>
          </a:bodyPr>
          <a:lstStyle/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b="1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Автодор</a:t>
            </a:r>
            <a:endParaRPr lang="ru-RU" sz="1400" b="1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Внешэкономбанк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Водоканал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Газпром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Госкорпорация</a:t>
            </a: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ОрВД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Донэнерго</a:t>
            </a: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Интер</a:t>
            </a: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 РАО (все компании группы) 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Калининградтеплосеть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Международный аэропорт «Уфа»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Мосводосток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Мосгортранс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Москоллектор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Мосэнерго</a:t>
            </a:r>
            <a:endParaRPr lang="en-US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Мурманэлектросбыт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fontAlgn="ctr">
              <a:spcBef>
                <a:spcPts val="600"/>
              </a:spcBef>
              <a:buSzPct val="120000"/>
              <a:defRPr/>
            </a:pPr>
            <a:endParaRPr lang="ru-RU" sz="1400" dirty="0" smtClean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fontAlgn="ctr">
              <a:spcBef>
                <a:spcPts val="600"/>
              </a:spcBef>
              <a:buSzPct val="120000"/>
              <a:defRPr/>
            </a:pPr>
            <a:endParaRPr lang="en-US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Ненецкая </a:t>
            </a: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нефтяная компания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Нижневартовскавиа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ОАК-Транспортные самолеты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Петербургский метрополитен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Почта России</a:t>
            </a:r>
          </a:p>
          <a:p>
            <a:pPr marL="342900" indent="-342900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ПРИМОРСКИЙ ВОДОКАНАЛ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ПРИМТЕПЛОЭНЕРГО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РЖД (все компании группы)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Роснефть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Россети</a:t>
            </a: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 (все компании группы)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Российская телевизионная и радиовещательная сеть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Ростелеком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Ростех</a:t>
            </a: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 (все компании группы)</a:t>
            </a:r>
            <a:endParaRPr lang="en-US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 smtClean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Русгидро</a:t>
            </a:r>
            <a:endParaRPr lang="ru-RU" sz="1400" dirty="0" smtClean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endParaRPr lang="ru-RU" sz="1400" dirty="0" smtClean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Севмаш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СИБУР Холдинг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Смоленскрегионтеплоэнерго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Ставрополькоммунэлектро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ТВЭЛ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Тепловая компания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Теплоэнерго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 err="1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Транснефть</a:t>
            </a:r>
            <a:endParaRPr lang="ru-RU" sz="1400" dirty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Федеральная грузовая компания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Федеральная пассажирская компания</a:t>
            </a:r>
          </a:p>
          <a:p>
            <a:pPr marL="342900" indent="-342900" fontAlgn="ctr">
              <a:spcBef>
                <a:spcPts val="600"/>
              </a:spcBef>
              <a:buSzPct val="120000"/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Югорская региональная электросетевая 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37632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8003231" cy="868958"/>
          </a:xfrm>
        </p:spPr>
        <p:txBody>
          <a:bodyPr/>
          <a:lstStyle/>
          <a:p>
            <a:pPr algn="l"/>
            <a:r>
              <a:rPr lang="ru-RU" sz="2800" dirty="0">
                <a:latin typeface="Arial" pitchFamily="34" charset="0"/>
                <a:cs typeface="Arial" pitchFamily="34" charset="0"/>
              </a:rPr>
              <a:t>Гарантийная поддержка в рамках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Национальной гарантийной системы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3441" y="1528764"/>
            <a:ext cx="2436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Повышение доступности финансирования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916" y="1528764"/>
            <a:ext cx="18716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Для малого и</a:t>
            </a:r>
            <a:endParaRPr lang="en-US" sz="1400" dirty="0">
              <a:solidFill>
                <a:srgbClr val="575757">
                  <a:lumMod val="75000"/>
                </a:srgb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среднего бизнеса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9029" y="1560514"/>
            <a:ext cx="2016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Гарантия до 70%</a:t>
            </a:r>
            <a:endParaRPr lang="en-US" sz="1400" dirty="0">
              <a:solidFill>
                <a:srgbClr val="575757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долга по кредиту</a:t>
            </a:r>
          </a:p>
        </p:txBody>
      </p:sp>
      <p:grpSp>
        <p:nvGrpSpPr>
          <p:cNvPr id="9" name="Группа 21"/>
          <p:cNvGrpSpPr>
            <a:grpSpLocks/>
          </p:cNvGrpSpPr>
          <p:nvPr/>
        </p:nvGrpSpPr>
        <p:grpSpPr bwMode="auto">
          <a:xfrm>
            <a:off x="2954016" y="1490663"/>
            <a:ext cx="360363" cy="488950"/>
            <a:chOff x="2916238" y="2003425"/>
            <a:chExt cx="360362" cy="488950"/>
          </a:xfrm>
        </p:grpSpPr>
        <p:sp>
          <p:nvSpPr>
            <p:cNvPr id="10" name="Скругленный прямоугольник 9"/>
            <p:cNvSpPr/>
            <p:nvPr/>
          </p:nvSpPr>
          <p:spPr bwMode="auto">
            <a:xfrm>
              <a:off x="2916238" y="2133600"/>
              <a:ext cx="358774" cy="358775"/>
            </a:xfrm>
            <a:prstGeom prst="roundRect">
              <a:avLst/>
            </a:prstGeom>
            <a:noFill/>
            <a:ln w="571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Фигура, имеющая форму буквы L 10"/>
            <p:cNvSpPr/>
            <p:nvPr/>
          </p:nvSpPr>
          <p:spPr bwMode="auto">
            <a:xfrm rot="18888021">
              <a:off x="2964656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Группа 24"/>
          <p:cNvGrpSpPr>
            <a:grpSpLocks/>
          </p:cNvGrpSpPr>
          <p:nvPr/>
        </p:nvGrpSpPr>
        <p:grpSpPr bwMode="auto">
          <a:xfrm>
            <a:off x="6049641" y="1484313"/>
            <a:ext cx="360363" cy="488950"/>
            <a:chOff x="2916238" y="2003425"/>
            <a:chExt cx="360362" cy="488950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2916238" y="2133600"/>
              <a:ext cx="358774" cy="358775"/>
            </a:xfrm>
            <a:prstGeom prst="roundRect">
              <a:avLst/>
            </a:prstGeom>
            <a:noFill/>
            <a:ln w="571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Фигура, имеющая форму буквы L 13"/>
            <p:cNvSpPr/>
            <p:nvPr/>
          </p:nvSpPr>
          <p:spPr bwMode="auto">
            <a:xfrm rot="18888021">
              <a:off x="2964656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Группа 27"/>
          <p:cNvGrpSpPr>
            <a:grpSpLocks/>
          </p:cNvGrpSpPr>
          <p:nvPr/>
        </p:nvGrpSpPr>
        <p:grpSpPr bwMode="auto">
          <a:xfrm>
            <a:off x="323528" y="1492250"/>
            <a:ext cx="360362" cy="488950"/>
            <a:chOff x="2916238" y="2003425"/>
            <a:chExt cx="360362" cy="488950"/>
          </a:xfrm>
        </p:grpSpPr>
        <p:sp>
          <p:nvSpPr>
            <p:cNvPr id="16" name="Скругленный прямоугольник 15"/>
            <p:cNvSpPr/>
            <p:nvPr/>
          </p:nvSpPr>
          <p:spPr bwMode="auto">
            <a:xfrm>
              <a:off x="2916238" y="2133600"/>
              <a:ext cx="358775" cy="358775"/>
            </a:xfrm>
            <a:prstGeom prst="roundRect">
              <a:avLst/>
            </a:prstGeom>
            <a:noFill/>
            <a:ln w="5715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Фигура, имеющая форму буквы L 16"/>
            <p:cNvSpPr/>
            <p:nvPr/>
          </p:nvSpPr>
          <p:spPr bwMode="auto">
            <a:xfrm rot="18888021">
              <a:off x="2964657" y="2123281"/>
              <a:ext cx="431800" cy="192087"/>
            </a:xfrm>
            <a:prstGeom prst="corner">
              <a:avLst>
                <a:gd name="adj1" fmla="val 46006"/>
                <a:gd name="adj2" fmla="val 46007"/>
              </a:avLst>
            </a:prstGeom>
            <a:solidFill>
              <a:srgbClr val="0086C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25128" y="3163889"/>
            <a:ext cx="3638550" cy="769937"/>
          </a:xfrm>
          <a:prstGeom prst="rect">
            <a:avLst/>
          </a:prstGeom>
          <a:solidFill>
            <a:srgbClr val="0086C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882" tIns="34441" rIns="68882" bIns="3444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обеспечения гарантий на исполнение контрактов по 223-ФЗ и 44-ФЗ	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36415" y="2420939"/>
            <a:ext cx="4789488" cy="503237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882" tIns="34441" rIns="68882" bIns="3444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Прямая гарантия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2628579" y="2925763"/>
            <a:ext cx="288925" cy="252412"/>
          </a:xfrm>
          <a:prstGeom prst="downArrow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428803" y="3163889"/>
            <a:ext cx="3638550" cy="769937"/>
          </a:xfrm>
          <a:prstGeom prst="rect">
            <a:avLst/>
          </a:prstGeom>
          <a:solidFill>
            <a:srgbClr val="0086CD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68882" tIns="34441" rIns="68882" bIns="3444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для обеспечения кредитов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исполнение контрактов по 223-ФЗ и 44-ФЗ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1953" y="4852988"/>
            <a:ext cx="3630612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86CD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Сумма: </a:t>
            </a:r>
            <a:r>
              <a:rPr lang="ru-RU" sz="1400" dirty="0">
                <a:solidFill>
                  <a:srgbClr val="E6E6E6">
                    <a:lumMod val="2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от 25 до 100 млн рублей </a:t>
            </a:r>
          </a:p>
          <a:p>
            <a:pPr>
              <a:defRPr/>
            </a:pPr>
            <a:r>
              <a:rPr lang="ru-RU" sz="1400" dirty="0">
                <a:solidFill>
                  <a:srgbClr val="E6E6E6">
                    <a:lumMod val="2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</a:t>
            </a: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до 70% от суммы гарантии)</a:t>
            </a:r>
          </a:p>
          <a:p>
            <a:pPr>
              <a:defRPr/>
            </a:pPr>
            <a:r>
              <a:rPr lang="ru-RU" sz="1400" dirty="0">
                <a:solidFill>
                  <a:srgbClr val="0086CD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              </a:t>
            </a:r>
            <a:endParaRPr lang="ru-RU" sz="1400" dirty="0">
              <a:solidFill>
                <a:srgbClr val="E6E6E6">
                  <a:lumMod val="25000"/>
                </a:srgb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86CD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Срок: </a:t>
            </a: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не более 5 лет </a:t>
            </a:r>
          </a:p>
          <a:p>
            <a:pPr>
              <a:defRPr/>
            </a:pPr>
            <a:endParaRPr lang="ru-RU" sz="1400" b="1" dirty="0">
              <a:solidFill>
                <a:srgbClr val="0086CD">
                  <a:lumMod val="75000"/>
                </a:srgb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endParaRPr lang="ru-RU" sz="1400" i="1" dirty="0">
              <a:solidFill>
                <a:srgbClr val="575757">
                  <a:lumMod val="75000"/>
                </a:srgb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solidFill>
                <a:srgbClr val="575757">
                  <a:lumMod val="75000"/>
                </a:srgb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6741" y="4852988"/>
            <a:ext cx="36306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86CD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Сумма: </a:t>
            </a:r>
            <a:r>
              <a:rPr lang="ru-RU" sz="1400" dirty="0">
                <a:solidFill>
                  <a:srgbClr val="E6E6E6">
                    <a:lumMod val="2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от 25 до 100 млн рублей </a:t>
            </a:r>
          </a:p>
          <a:p>
            <a:pPr>
              <a:defRPr/>
            </a:pPr>
            <a:r>
              <a:rPr lang="ru-RU" sz="1400" dirty="0">
                <a:solidFill>
                  <a:srgbClr val="E6E6E6">
                    <a:lumMod val="2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(</a:t>
            </a: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до 70% от суммы кредита)</a:t>
            </a:r>
          </a:p>
          <a:p>
            <a:pPr>
              <a:defRPr/>
            </a:pPr>
            <a:endParaRPr lang="ru-RU" sz="1400" b="1" dirty="0">
              <a:solidFill>
                <a:srgbClr val="0086CD">
                  <a:lumMod val="75000"/>
                </a:srgbClr>
              </a:solidFill>
              <a:latin typeface="Arial" pitchFamily="34" charset="0"/>
              <a:ea typeface="Roboto Light" pitchFamily="2" charset="0"/>
              <a:cs typeface="Arial" pitchFamily="34" charset="0"/>
            </a:endParaRPr>
          </a:p>
          <a:p>
            <a:pPr>
              <a:defRPr/>
            </a:pPr>
            <a:r>
              <a:rPr lang="ru-RU" sz="1400" b="1" dirty="0">
                <a:solidFill>
                  <a:srgbClr val="0086CD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Форма кредитования:</a:t>
            </a:r>
          </a:p>
          <a:p>
            <a:pPr>
              <a:defRPr/>
            </a:pP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▪   кредит</a:t>
            </a:r>
          </a:p>
          <a:p>
            <a:pPr>
              <a:defRPr/>
            </a:pP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▪   </a:t>
            </a:r>
            <a:r>
              <a:rPr lang="ru-RU" sz="1400" dirty="0" err="1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невозобновляемая</a:t>
            </a: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 кредитная линия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1953" y="4059239"/>
            <a:ext cx="76454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86CD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Цель контракта: </a:t>
            </a:r>
            <a:r>
              <a:rPr lang="ru-RU" sz="1400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инвестиции (строительство, производство, изготовление или поставка оборудования, товаров, а также оказание услуг по профилю МСП)</a:t>
            </a:r>
          </a:p>
          <a:p>
            <a:pPr>
              <a:defRPr/>
            </a:pPr>
            <a:r>
              <a:rPr lang="ru-RU" sz="1400" i="1" dirty="0">
                <a:solidFill>
                  <a:srgbClr val="575757">
                    <a:lumMod val="75000"/>
                  </a:srgbClr>
                </a:solidFill>
                <a:latin typeface="Arial" pitchFamily="34" charset="0"/>
                <a:ea typeface="Roboto Light" pitchFamily="2" charset="0"/>
                <a:cs typeface="Arial" pitchFamily="34" charset="0"/>
              </a:rPr>
              <a:t>Исключение: поставка товаров без их изготовления исполнителем контракта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212903" y="4872039"/>
            <a:ext cx="0" cy="1493837"/>
          </a:xfrm>
          <a:prstGeom prst="line">
            <a:avLst/>
          </a:prstGeom>
          <a:noFill/>
          <a:ln w="9525" cap="flat" cmpd="sng" algn="ctr">
            <a:solidFill>
              <a:srgbClr val="ED8B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" name="Стрелка вниз 25"/>
          <p:cNvSpPr/>
          <p:nvPr/>
        </p:nvSpPr>
        <p:spPr>
          <a:xfrm>
            <a:off x="5581329" y="2921001"/>
            <a:ext cx="288925" cy="252413"/>
          </a:xfrm>
          <a:prstGeom prst="downArrow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7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541365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6960</TotalTime>
  <Words>589</Words>
  <Application>Microsoft Office PowerPoint</Application>
  <PresentationFormat>Экран (4:3)</PresentationFormat>
  <Paragraphs>167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Специальное оформление</vt:lpstr>
      <vt:lpstr>Кредитно-гарантийная поддержка субъектов МСП в рамках закупок крупнейших заказчиков</vt:lpstr>
      <vt:lpstr>О Банке</vt:lpstr>
      <vt:lpstr>Банк в цифрах (за весь период реализации Программы)</vt:lpstr>
      <vt:lpstr>Финансовая поддержка МСП,  участвующих в закупках</vt:lpstr>
      <vt:lpstr>Прямая гарантийная поддержка МСП в рамках госзакупок</vt:lpstr>
      <vt:lpstr>Основные преимущества получения гарантии МСП Банка:</vt:lpstr>
      <vt:lpstr>Перечень заказчиков,  в пользу которых Банком выдаются гарантии исполнения обязательств (в т.ч. гарантии возврата аванса) и тендерные гарантии:</vt:lpstr>
      <vt:lpstr>Гарантийная поддержка в рамках Национальной гарантийной системы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Пархоменко Олег Николаевич</cp:lastModifiedBy>
  <cp:revision>122</cp:revision>
  <cp:lastPrinted>2017-12-15T13:12:48Z</cp:lastPrinted>
  <dcterms:created xsi:type="dcterms:W3CDTF">2017-08-03T13:00:25Z</dcterms:created>
  <dcterms:modified xsi:type="dcterms:W3CDTF">2017-12-16T15:03:13Z</dcterms:modified>
</cp:coreProperties>
</file>