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481" r:id="rId1"/>
  </p:sldMasterIdLst>
  <p:notesMasterIdLst>
    <p:notesMasterId r:id="rId19"/>
  </p:notesMasterIdLst>
  <p:handoutMasterIdLst>
    <p:handoutMasterId r:id="rId20"/>
  </p:handoutMasterIdLst>
  <p:sldIdLst>
    <p:sldId id="1759" r:id="rId2"/>
    <p:sldId id="1813" r:id="rId3"/>
    <p:sldId id="1814" r:id="rId4"/>
    <p:sldId id="1815" r:id="rId5"/>
    <p:sldId id="1795" r:id="rId6"/>
    <p:sldId id="1792" r:id="rId7"/>
    <p:sldId id="1794" r:id="rId8"/>
    <p:sldId id="1822" r:id="rId9"/>
    <p:sldId id="1816" r:id="rId10"/>
    <p:sldId id="1784" r:id="rId11"/>
    <p:sldId id="1802" r:id="rId12"/>
    <p:sldId id="1777" r:id="rId13"/>
    <p:sldId id="1821" r:id="rId14"/>
    <p:sldId id="1818" r:id="rId15"/>
    <p:sldId id="1819" r:id="rId16"/>
    <p:sldId id="1820" r:id="rId17"/>
    <p:sldId id="1812" r:id="rId18"/>
  </p:sldIdLst>
  <p:sldSz cx="10693400" cy="7561263"/>
  <p:notesSz cx="679450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214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56434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8579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607248" algn="l" defTabSz="10429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3128698" algn="l" defTabSz="10429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650148" algn="l" defTabSz="10429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4171598" algn="l" defTabSz="10429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508FA4-F4BB-48A8-A377-F74BAEBF0487}">
          <p14:sldIdLst>
            <p14:sldId id="1759"/>
            <p14:sldId id="1813"/>
            <p14:sldId id="1814"/>
            <p14:sldId id="1815"/>
            <p14:sldId id="1795"/>
            <p14:sldId id="1792"/>
            <p14:sldId id="1794"/>
            <p14:sldId id="1822"/>
            <p14:sldId id="1816"/>
            <p14:sldId id="1784"/>
            <p14:sldId id="1802"/>
            <p14:sldId id="1777"/>
            <p14:sldId id="1821"/>
            <p14:sldId id="1818"/>
            <p14:sldId id="1819"/>
            <p14:sldId id="1820"/>
            <p14:sldId id="181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890">
          <p15:clr>
            <a:srgbClr val="A4A3A4"/>
          </p15:clr>
        </p15:guide>
        <p15:guide id="2" orient="horz" pos="2069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3622">
          <p15:clr>
            <a:srgbClr val="A4A3A4"/>
          </p15:clr>
        </p15:guide>
        <p15:guide id="5" orient="horz" pos="3562">
          <p15:clr>
            <a:srgbClr val="A4A3A4"/>
          </p15:clr>
        </p15:guide>
        <p15:guide id="6" orient="horz" pos="2326">
          <p15:clr>
            <a:srgbClr val="A4A3A4"/>
          </p15:clr>
        </p15:guide>
        <p15:guide id="7" pos="2093">
          <p15:clr>
            <a:srgbClr val="A4A3A4"/>
          </p15:clr>
        </p15:guide>
        <p15:guide id="8" pos="385">
          <p15:clr>
            <a:srgbClr val="A4A3A4"/>
          </p15:clr>
        </p15:guide>
        <p15:guide id="9" pos="5375">
          <p15:clr>
            <a:srgbClr val="A4A3A4"/>
          </p15:clr>
        </p15:guide>
        <p15:guide id="10" pos="4757">
          <p15:clr>
            <a:srgbClr val="A4A3A4"/>
          </p15:clr>
        </p15:guide>
        <p15:guide id="11" pos="567">
          <p15:clr>
            <a:srgbClr val="A4A3A4"/>
          </p15:clr>
        </p15:guide>
        <p15:guide id="12" pos="1990">
          <p15:clr>
            <a:srgbClr val="A4A3A4"/>
          </p15:clr>
        </p15:guide>
        <p15:guide id="13" pos="2812">
          <p15:clr>
            <a:srgbClr val="A4A3A4"/>
          </p15:clr>
        </p15:guide>
        <p15:guide id="14" pos="2948">
          <p15:clr>
            <a:srgbClr val="A4A3A4"/>
          </p15:clr>
        </p15:guide>
        <p15:guide id="15" pos="3673">
          <p15:clr>
            <a:srgbClr val="A4A3A4"/>
          </p15:clr>
        </p15:guide>
        <p15:guide id="16" pos="3790">
          <p15:clr>
            <a:srgbClr val="A4A3A4"/>
          </p15:clr>
        </p15:guide>
        <p15:guide id="17" orient="horz" pos="981">
          <p15:clr>
            <a:srgbClr val="A4A3A4"/>
          </p15:clr>
        </p15:guide>
        <p15:guide id="18" orient="horz" pos="2453">
          <p15:clr>
            <a:srgbClr val="A4A3A4"/>
          </p15:clr>
        </p15:guide>
        <p15:guide id="19" orient="horz" pos="782">
          <p15:clr>
            <a:srgbClr val="A4A3A4"/>
          </p15:clr>
        </p15:guide>
        <p15:guide id="20" orient="horz" pos="4275">
          <p15:clr>
            <a:srgbClr val="A4A3A4"/>
          </p15:clr>
        </p15:guide>
        <p15:guide id="21" orient="horz" pos="3927">
          <p15:clr>
            <a:srgbClr val="A4A3A4"/>
          </p15:clr>
        </p15:guide>
        <p15:guide id="22" orient="horz" pos="2565">
          <p15:clr>
            <a:srgbClr val="A4A3A4"/>
          </p15:clr>
        </p15:guide>
        <p15:guide id="23" orient="horz" pos="2674">
          <p15:clr>
            <a:srgbClr val="A4A3A4"/>
          </p15:clr>
        </p15:guide>
        <p15:guide id="24" orient="horz" pos="114">
          <p15:clr>
            <a:srgbClr val="A4A3A4"/>
          </p15:clr>
        </p15:guide>
        <p15:guide id="25" pos="2383">
          <p15:clr>
            <a:srgbClr val="A4A3A4"/>
          </p15:clr>
        </p15:guide>
        <p15:guide id="26" pos="273">
          <p15:clr>
            <a:srgbClr val="A4A3A4"/>
          </p15:clr>
        </p15:guide>
        <p15:guide id="27" pos="6463">
          <p15:clr>
            <a:srgbClr val="A4A3A4"/>
          </p15:clr>
        </p15:guide>
        <p15:guide id="28" pos="5659">
          <p15:clr>
            <a:srgbClr val="A4A3A4"/>
          </p15:clr>
        </p15:guide>
        <p15:guide id="29" pos="2261">
          <p15:clr>
            <a:srgbClr val="A4A3A4"/>
          </p15:clr>
        </p15:guide>
        <p15:guide id="30" pos="3301">
          <p15:clr>
            <a:srgbClr val="A4A3A4"/>
          </p15:clr>
        </p15:guide>
        <p15:guide id="31" pos="3435">
          <p15:clr>
            <a:srgbClr val="A4A3A4"/>
          </p15:clr>
        </p15:guide>
        <p15:guide id="32" pos="4367">
          <p15:clr>
            <a:srgbClr val="A4A3A4"/>
          </p15:clr>
        </p15:guide>
        <p15:guide id="33" pos="4498">
          <p15:clr>
            <a:srgbClr val="A4A3A4"/>
          </p15:clr>
        </p15:guide>
        <p15:guide id="34" pos="4815">
          <p15:clr>
            <a:srgbClr val="A4A3A4"/>
          </p15:clr>
        </p15:guide>
        <p15:guide id="35" orient="horz" pos="2451">
          <p15:clr>
            <a:srgbClr val="A4A3A4"/>
          </p15:clr>
        </p15:guide>
        <p15:guide id="36" orient="horz" pos="4762">
          <p15:clr>
            <a:srgbClr val="A4A3A4"/>
          </p15:clr>
        </p15:guide>
        <p15:guide id="37" orient="horz" pos="788">
          <p15:clr>
            <a:srgbClr val="A4A3A4"/>
          </p15:clr>
        </p15:guide>
        <p15:guide id="38" orient="horz" pos="4283">
          <p15:clr>
            <a:srgbClr val="A4A3A4"/>
          </p15:clr>
        </p15:guide>
        <p15:guide id="39" orient="horz" pos="4151">
          <p15:clr>
            <a:srgbClr val="A4A3A4"/>
          </p15:clr>
        </p15:guide>
        <p15:guide id="40" pos="5538">
          <p15:clr>
            <a:srgbClr val="A4A3A4"/>
          </p15:clr>
        </p15:guide>
        <p15:guide id="41">
          <p15:clr>
            <a:srgbClr val="A4A3A4"/>
          </p15:clr>
        </p15:guide>
        <p15:guide id="42" pos="6735">
          <p15:clr>
            <a:srgbClr val="A4A3A4"/>
          </p15:clr>
        </p15:guide>
        <p15:guide id="43" orient="horz">
          <p15:clr>
            <a:srgbClr val="A4A3A4"/>
          </p15:clr>
        </p15:guide>
        <p15:guide id="44" orient="horz" pos="2490">
          <p15:clr>
            <a:srgbClr val="A4A3A4"/>
          </p15:clr>
        </p15:guide>
        <p15:guide id="45" pos="6470">
          <p15:clr>
            <a:srgbClr val="A4A3A4"/>
          </p15:clr>
        </p15:guide>
        <p15:guide id="46" pos="6464">
          <p15:clr>
            <a:srgbClr val="A4A3A4"/>
          </p15:clr>
        </p15:guide>
        <p15:guide id="47" pos="2259">
          <p15:clr>
            <a:srgbClr val="A4A3A4"/>
          </p15:clr>
        </p15:guide>
        <p15:guide id="48" pos="5144">
          <p15:clr>
            <a:srgbClr val="A4A3A4"/>
          </p15:clr>
        </p15:guide>
        <p15:guide id="49" orient="horz" pos="482">
          <p15:clr>
            <a:srgbClr val="A4A3A4"/>
          </p15:clr>
        </p15:guide>
        <p15:guide id="50" orient="horz" pos="1819">
          <p15:clr>
            <a:srgbClr val="A4A3A4"/>
          </p15:clr>
        </p15:guide>
        <p15:guide id="51" orient="horz" pos="78">
          <p15:clr>
            <a:srgbClr val="A4A3A4"/>
          </p15:clr>
        </p15:guide>
        <p15:guide id="52" orient="horz" pos="2913">
          <p15:clr>
            <a:srgbClr val="A4A3A4"/>
          </p15:clr>
        </p15:guide>
        <p15:guide id="53" pos="1790">
          <p15:clr>
            <a:srgbClr val="A4A3A4"/>
          </p15:clr>
        </p15:guide>
        <p15:guide id="54" pos="1702">
          <p15:clr>
            <a:srgbClr val="A4A3A4"/>
          </p15:clr>
        </p15:guide>
        <p15:guide id="55" pos="2405">
          <p15:clr>
            <a:srgbClr val="A4A3A4"/>
          </p15:clr>
        </p15:guide>
        <p15:guide id="56" pos="2521">
          <p15:clr>
            <a:srgbClr val="A4A3A4"/>
          </p15:clr>
        </p15:guide>
        <p15:guide id="57" pos="3141">
          <p15:clr>
            <a:srgbClr val="A4A3A4"/>
          </p15:clr>
        </p15:guide>
        <p15:guide id="58" pos="3241">
          <p15:clr>
            <a:srgbClr val="A4A3A4"/>
          </p15:clr>
        </p15:guide>
        <p15:guide id="59" pos="233">
          <p15:clr>
            <a:srgbClr val="A4A3A4"/>
          </p15:clr>
        </p15:guide>
        <p15:guide id="60" pos="4839">
          <p15:clr>
            <a:srgbClr val="A4A3A4"/>
          </p15:clr>
        </p15:guide>
        <p15:guide id="61" pos="1933">
          <p15:clr>
            <a:srgbClr val="A4A3A4"/>
          </p15:clr>
        </p15:guide>
        <p15:guide id="62" pos="2823">
          <p15:clr>
            <a:srgbClr val="A4A3A4"/>
          </p15:clr>
        </p15:guide>
        <p15:guide id="63" pos="2937">
          <p15:clr>
            <a:srgbClr val="A4A3A4"/>
          </p15:clr>
        </p15:guide>
        <p15:guide id="64" pos="3734">
          <p15:clr>
            <a:srgbClr val="A4A3A4"/>
          </p15:clr>
        </p15:guide>
        <p15:guide id="65" pos="3846">
          <p15:clr>
            <a:srgbClr val="A4A3A4"/>
          </p15:clr>
        </p15:guide>
        <p15:guide id="66" pos="4736">
          <p15:clr>
            <a:srgbClr val="A4A3A4"/>
          </p15:clr>
        </p15:guide>
        <p15:guide id="67" pos="5527">
          <p15:clr>
            <a:srgbClr val="A4A3A4"/>
          </p15:clr>
        </p15:guide>
        <p15:guide id="68" pos="1932">
          <p15:clr>
            <a:srgbClr val="A4A3A4"/>
          </p15:clr>
        </p15:guide>
        <p15:guide id="69" orient="horz" pos="2765">
          <p15:clr>
            <a:srgbClr val="A4A3A4"/>
          </p15:clr>
        </p15:guide>
        <p15:guide id="70" orient="horz" pos="1760">
          <p15:clr>
            <a:srgbClr val="A4A3A4"/>
          </p15:clr>
        </p15:guide>
        <p15:guide id="71" orient="horz" pos="928">
          <p15:clr>
            <a:srgbClr val="A4A3A4"/>
          </p15:clr>
        </p15:guide>
        <p15:guide id="72" pos="3255">
          <p15:clr>
            <a:srgbClr val="A4A3A4"/>
          </p15:clr>
        </p15:guide>
        <p15:guide id="73" pos="505">
          <p15:clr>
            <a:srgbClr val="A4A3A4"/>
          </p15:clr>
        </p15:guide>
        <p15:guide id="74" pos="1197">
          <p15:clr>
            <a:srgbClr val="A4A3A4"/>
          </p15:clr>
        </p15:guide>
        <p15:guide id="75" pos="1566">
          <p15:clr>
            <a:srgbClr val="A4A3A4"/>
          </p15:clr>
        </p15:guide>
        <p15:guide id="76" pos="2520">
          <p15:clr>
            <a:srgbClr val="A4A3A4"/>
          </p15:clr>
        </p15:guide>
        <p15:guide id="77" orient="horz" pos="5325">
          <p15:clr>
            <a:srgbClr val="A4A3A4"/>
          </p15:clr>
        </p15:guide>
        <p15:guide id="78" orient="horz" pos="5236">
          <p15:clr>
            <a:srgbClr val="A4A3A4"/>
          </p15:clr>
        </p15:guide>
        <p15:guide id="79" orient="horz" pos="6285">
          <p15:clr>
            <a:srgbClr val="A4A3A4"/>
          </p15:clr>
        </p15:guide>
        <p15:guide id="80" orient="horz" pos="5773">
          <p15:clr>
            <a:srgbClr val="A4A3A4"/>
          </p15:clr>
        </p15:guide>
        <p15:guide id="81" orient="horz" pos="7000">
          <p15:clr>
            <a:srgbClr val="A4A3A4"/>
          </p15:clr>
        </p15:guide>
        <p15:guide id="82" orient="horz" pos="6296">
          <p15:clr>
            <a:srgbClr val="A4A3A4"/>
          </p15:clr>
        </p15:guide>
        <p15:guide id="83" orient="horz" pos="6102">
          <p15:clr>
            <a:srgbClr val="A4A3A4"/>
          </p15:clr>
        </p15:guide>
        <p15:guide id="84" orient="horz" pos="811">
          <p15:clr>
            <a:srgbClr val="A4A3A4"/>
          </p15:clr>
        </p15:guide>
        <p15:guide id="85" orient="horz" pos="4295">
          <p15:clr>
            <a:srgbClr val="A4A3A4"/>
          </p15:clr>
        </p15:guide>
        <p15:guide id="86" orient="horz" pos="2587">
          <p15:clr>
            <a:srgbClr val="A4A3A4"/>
          </p15:clr>
        </p15:guide>
        <p15:guide id="87" orient="horz" pos="254">
          <p15:clr>
            <a:srgbClr val="A4A3A4"/>
          </p15:clr>
        </p15:guide>
        <p15:guide id="88" pos="7558">
          <p15:clr>
            <a:srgbClr val="A4A3A4"/>
          </p15:clr>
        </p15:guide>
        <p15:guide id="89" pos="7876">
          <p15:clr>
            <a:srgbClr val="A4A3A4"/>
          </p15:clr>
        </p15:guide>
        <p15:guide id="90" pos="7566">
          <p15:clr>
            <a:srgbClr val="A4A3A4"/>
          </p15:clr>
        </p15:guide>
        <p15:guide id="91" pos="7559">
          <p15:clr>
            <a:srgbClr val="A4A3A4"/>
          </p15:clr>
        </p15:guide>
        <p15:guide id="92" pos="272">
          <p15:clr>
            <a:srgbClr val="A4A3A4"/>
          </p15:clr>
        </p15:guide>
        <p15:guide id="93" pos="2947">
          <p15:clr>
            <a:srgbClr val="A4A3A4"/>
          </p15:clr>
        </p15:guide>
        <p15:guide id="94" pos="1405">
          <p15:clr>
            <a:srgbClr val="A4A3A4"/>
          </p15:clr>
        </p15:guide>
        <p15:guide id="95" pos="2603">
          <p15:clr>
            <a:srgbClr val="A4A3A4"/>
          </p15:clr>
        </p15:guide>
        <p15:guide id="96" orient="horz" pos="234" userDrawn="1">
          <p15:clr>
            <a:srgbClr val="A4A3A4"/>
          </p15:clr>
        </p15:guide>
        <p15:guide id="97" orient="horz" pos="4280">
          <p15:clr>
            <a:srgbClr val="A4A3A4"/>
          </p15:clr>
        </p15:guide>
        <p15:guide id="98" orient="horz" pos="821">
          <p15:clr>
            <a:srgbClr val="A4A3A4"/>
          </p15:clr>
        </p15:guide>
        <p15:guide id="99" orient="horz" pos="25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wC" initials="PwC" lastIdx="6" clrIdx="0">
    <p:extLst/>
  </p:cmAuthor>
  <p:cmAuthor id="2" name="Oleg Ovechkin" initials="OOV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ED7E5"/>
    <a:srgbClr val="9EAFCA"/>
    <a:srgbClr val="DC5A20"/>
    <a:srgbClr val="FF9933"/>
    <a:srgbClr val="F5FDAD"/>
    <a:srgbClr val="0C377B"/>
    <a:srgbClr val="F9FECE"/>
    <a:srgbClr val="FDFFEB"/>
    <a:srgbClr val="6D87B0"/>
    <a:srgbClr val="6D5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5" autoAdjust="0"/>
    <p:restoredTop sz="96433" autoAdjust="0"/>
  </p:normalViewPr>
  <p:slideViewPr>
    <p:cSldViewPr snapToGrid="0" showGuides="1">
      <p:cViewPr>
        <p:scale>
          <a:sx n="87" d="100"/>
          <a:sy n="87" d="100"/>
        </p:scale>
        <p:origin x="-869" y="-58"/>
      </p:cViewPr>
      <p:guideLst>
        <p:guide orient="horz" pos="890"/>
        <p:guide orient="horz" pos="2069"/>
        <p:guide orient="horz" pos="709"/>
        <p:guide orient="horz" pos="3622"/>
        <p:guide orient="horz" pos="3562"/>
        <p:guide orient="horz" pos="2326"/>
        <p:guide orient="horz" pos="981"/>
        <p:guide orient="horz" pos="2453"/>
        <p:guide orient="horz" pos="782"/>
        <p:guide orient="horz" pos="4275"/>
        <p:guide orient="horz" pos="3927"/>
        <p:guide orient="horz" pos="2565"/>
        <p:guide orient="horz" pos="2674"/>
        <p:guide orient="horz" pos="114"/>
        <p:guide orient="horz" pos="2451"/>
        <p:guide orient="horz" pos="4762"/>
        <p:guide orient="horz" pos="788"/>
        <p:guide orient="horz" pos="4283"/>
        <p:guide orient="horz" pos="4151"/>
        <p:guide orient="horz"/>
        <p:guide orient="horz" pos="2490"/>
        <p:guide orient="horz" pos="482"/>
        <p:guide orient="horz" pos="1819"/>
        <p:guide orient="horz" pos="78"/>
        <p:guide orient="horz" pos="2913"/>
        <p:guide orient="horz" pos="2765"/>
        <p:guide orient="horz" pos="1760"/>
        <p:guide orient="horz" pos="928"/>
        <p:guide orient="horz" pos="5325"/>
        <p:guide orient="horz" pos="5236"/>
        <p:guide orient="horz" pos="6285"/>
        <p:guide orient="horz" pos="5773"/>
        <p:guide orient="horz" pos="7000"/>
        <p:guide orient="horz" pos="6296"/>
        <p:guide orient="horz" pos="6102"/>
        <p:guide orient="horz" pos="811"/>
        <p:guide orient="horz" pos="4295"/>
        <p:guide orient="horz" pos="2587"/>
        <p:guide orient="horz" pos="254"/>
        <p:guide orient="horz" pos="234"/>
        <p:guide orient="horz" pos="4280"/>
        <p:guide orient="horz" pos="821"/>
        <p:guide orient="horz" pos="250"/>
        <p:guide pos="2093"/>
        <p:guide pos="385"/>
        <p:guide pos="5375"/>
        <p:guide pos="4757"/>
        <p:guide pos="567"/>
        <p:guide pos="1990"/>
        <p:guide pos="2812"/>
        <p:guide pos="2948"/>
        <p:guide pos="3673"/>
        <p:guide pos="3790"/>
        <p:guide pos="2383"/>
        <p:guide pos="273"/>
        <p:guide pos="6463"/>
        <p:guide pos="5659"/>
        <p:guide pos="2261"/>
        <p:guide pos="3301"/>
        <p:guide pos="3435"/>
        <p:guide pos="4367"/>
        <p:guide pos="4498"/>
        <p:guide pos="4815"/>
        <p:guide pos="5538"/>
        <p:guide/>
        <p:guide pos="6735"/>
        <p:guide pos="6470"/>
        <p:guide pos="6464"/>
        <p:guide pos="2259"/>
        <p:guide pos="5144"/>
        <p:guide pos="1790"/>
        <p:guide pos="1702"/>
        <p:guide pos="2405"/>
        <p:guide pos="2521"/>
        <p:guide pos="3141"/>
        <p:guide pos="3241"/>
        <p:guide pos="233"/>
        <p:guide pos="4839"/>
        <p:guide pos="1933"/>
        <p:guide pos="2823"/>
        <p:guide pos="2937"/>
        <p:guide pos="3734"/>
        <p:guide pos="3846"/>
        <p:guide pos="4736"/>
        <p:guide pos="5527"/>
        <p:guide pos="1932"/>
        <p:guide pos="3255"/>
        <p:guide pos="505"/>
        <p:guide pos="1197"/>
        <p:guide pos="1566"/>
        <p:guide pos="2520"/>
        <p:guide pos="7558"/>
        <p:guide pos="7876"/>
        <p:guide pos="7566"/>
        <p:guide pos="7559"/>
        <p:guide pos="272"/>
        <p:guide pos="2947"/>
        <p:guide pos="1405"/>
        <p:guide pos="2603"/>
      </p:guideLst>
    </p:cSldViewPr>
  </p:slideViewPr>
  <p:outlineViewPr>
    <p:cViewPr>
      <p:scale>
        <a:sx n="33" d="100"/>
        <a:sy n="33" d="100"/>
      </p:scale>
      <p:origin x="0" y="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конкурентных </a:t>
            </a:r>
            <a:r>
              <a:rPr lang="ru-RU" sz="1800" dirty="0"/>
              <a:t>закупок на </a:t>
            </a:r>
            <a:r>
              <a:rPr lang="ru-RU" sz="1800" dirty="0" smtClean="0"/>
              <a:t>ЭТП,%</a:t>
            </a:r>
            <a:endParaRPr lang="ru-RU" sz="1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закупок на ЭТП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3.4518451505628343E-2"/>
                  <c:y val="6.29743770017967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96</a:t>
                    </a:r>
                    <a:endParaRPr lang="en-US" dirty="0"/>
                  </a:p>
                </c:rich>
              </c:tx>
              <c:spPr>
                <a:solidFill>
                  <a:srgbClr val="DC5A20"/>
                </a:solidFill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</c:v>
                </c:pt>
                <c:pt idx="1">
                  <c:v>78</c:v>
                </c:pt>
                <c:pt idx="2">
                  <c:v>96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4072064"/>
        <c:axId val="54073216"/>
      </c:lineChart>
      <c:catAx>
        <c:axId val="5407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073216"/>
        <c:crosses val="autoZero"/>
        <c:auto val="1"/>
        <c:lblAlgn val="ctr"/>
        <c:lblOffset val="100"/>
        <c:noMultiLvlLbl val="0"/>
      </c:catAx>
      <c:valAx>
        <c:axId val="54073216"/>
        <c:scaling>
          <c:orientation val="minMax"/>
          <c:max val="100"/>
          <c:min val="70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407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3438" cy="495855"/>
          </a:xfrm>
          <a:prstGeom prst="rect">
            <a:avLst/>
          </a:prstGeom>
        </p:spPr>
        <p:txBody>
          <a:bodyPr vert="horz" lIns="91747" tIns="45873" rIns="91747" bIns="4587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483" y="0"/>
            <a:ext cx="2943438" cy="495855"/>
          </a:xfrm>
          <a:prstGeom prst="rect">
            <a:avLst/>
          </a:prstGeom>
        </p:spPr>
        <p:txBody>
          <a:bodyPr vert="horz" lIns="91747" tIns="45873" rIns="91747" bIns="4587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9D0A000-1494-467A-A69B-05F261151425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08562"/>
            <a:ext cx="2943438" cy="495854"/>
          </a:xfrm>
          <a:prstGeom prst="rect">
            <a:avLst/>
          </a:prstGeom>
        </p:spPr>
        <p:txBody>
          <a:bodyPr vert="horz" lIns="91747" tIns="45873" rIns="91747" bIns="4587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483" y="9408562"/>
            <a:ext cx="2943438" cy="495854"/>
          </a:xfrm>
          <a:prstGeom prst="rect">
            <a:avLst/>
          </a:prstGeom>
        </p:spPr>
        <p:txBody>
          <a:bodyPr vert="horz" wrap="square" lIns="91747" tIns="45873" rIns="91747" bIns="458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D1181B-5FDA-4920-B182-325F87D29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494821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0"/>
            <a:ext cx="2943438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3" y="0"/>
            <a:ext cx="2943438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CBDDFB8-72CF-423A-A46D-6820ADAE898D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9938" y="742950"/>
            <a:ext cx="525462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3" y="4706662"/>
            <a:ext cx="5436235" cy="445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408562"/>
            <a:ext cx="2943438" cy="4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3" y="9408562"/>
            <a:ext cx="2943438" cy="4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B1CDA7-6104-4B0B-A5CF-87F746BBC6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539834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214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429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56434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8579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607248" algn="l" defTabSz="10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98" algn="l" defTabSz="10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148" algn="l" defTabSz="10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598" algn="l" defTabSz="10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9938" y="742950"/>
            <a:ext cx="5254625" cy="3714750"/>
          </a:xfrm>
          <a:ln/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80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591" indent="-283708" defTabSz="4580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417" indent="-226650" defTabSz="4580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1300" indent="-226650" defTabSz="4580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6184" indent="-226650" defTabSz="4580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652" indent="-226650" defTabSz="4580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9121" indent="-226650" defTabSz="4580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5589" indent="-226650" defTabSz="4580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2058" indent="-226650" defTabSz="4580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69ECE88-32A1-4500-9474-2B8F76E99601}" type="slidenum">
              <a:rPr lang="ru-RU" altLang="ru-RU" sz="1100">
                <a:solidFill>
                  <a:srgbClr val="000000"/>
                </a:solidFill>
                <a:ea typeface="MS PGothic" pitchFamily="34" charset="-128"/>
              </a:rPr>
              <a:pPr>
                <a:spcBef>
                  <a:spcPct val="0"/>
                </a:spcBef>
              </a:pPr>
              <a:t>1</a:t>
            </a:fld>
            <a:endParaRPr lang="ru-RU" altLang="ru-RU" sz="110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379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9938" y="742950"/>
            <a:ext cx="5254625" cy="3714750"/>
          </a:xfrm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dirty="0" smtClean="0"/>
              <a:t>Собственные средства</a:t>
            </a:r>
            <a:r>
              <a:rPr lang="ru-RU" altLang="ru-RU" dirty="0" smtClean="0"/>
              <a:t>: прибыль, амортизация, возврат НДС, неиспользованные</a:t>
            </a:r>
            <a:r>
              <a:rPr lang="ru-RU" altLang="ru-RU" baseline="0" dirty="0" smtClean="0"/>
              <a:t> остатки собственных средств прошлого периода, страховое возмещение.</a:t>
            </a:r>
          </a:p>
          <a:p>
            <a:r>
              <a:rPr lang="ru-RU" altLang="ru-RU" b="1" baseline="0" dirty="0" smtClean="0"/>
              <a:t>Привлеченные средства: </a:t>
            </a:r>
            <a:r>
              <a:rPr lang="ru-RU" altLang="ru-RU" b="0" baseline="0" dirty="0" smtClean="0"/>
              <a:t>кредиты и средства внешних инвесторов.</a:t>
            </a:r>
            <a:endParaRPr lang="ru-RU" altLang="ru-RU" b="0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761" indent="-285293">
              <a:defRPr>
                <a:solidFill>
                  <a:schemeClr val="tx1"/>
                </a:solidFill>
                <a:latin typeface="Arial" charset="0"/>
              </a:defRPr>
            </a:lvl2pPr>
            <a:lvl3pPr marL="1141171" indent="-228234">
              <a:defRPr>
                <a:solidFill>
                  <a:schemeClr val="tx1"/>
                </a:solidFill>
                <a:latin typeface="Arial" charset="0"/>
              </a:defRPr>
            </a:lvl3pPr>
            <a:lvl4pPr marL="1597640" indent="-228234">
              <a:defRPr>
                <a:solidFill>
                  <a:schemeClr val="tx1"/>
                </a:solidFill>
                <a:latin typeface="Arial" charset="0"/>
              </a:defRPr>
            </a:lvl4pPr>
            <a:lvl5pPr marL="2054108" indent="-228234">
              <a:defRPr>
                <a:solidFill>
                  <a:schemeClr val="tx1"/>
                </a:solidFill>
                <a:latin typeface="Arial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88652A-34CA-4010-B368-459B6C554FAC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4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1450" cy="3714750"/>
          </a:xfrm>
          <a:ln/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366" indent="-283621" defTabSz="45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071" indent="-226581" defTabSz="45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0816" indent="-226581" defTabSz="45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5560" indent="-226581" defTabSz="45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1890" indent="-226581" defTabSz="45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8219" indent="-226581" defTabSz="45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4548" indent="-226581" defTabSz="45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0878" indent="-226581" defTabSz="45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3F0E162-314C-4130-8CCE-D161347025EC}" type="slidenum">
              <a:rPr lang="ru-RU" altLang="ru-RU" sz="1100">
                <a:solidFill>
                  <a:srgbClr val="000000"/>
                </a:solidFill>
                <a:ea typeface="MS PGothic" pitchFamily="34" charset="-128"/>
              </a:rPr>
              <a:pPr>
                <a:spcBef>
                  <a:spcPct val="0"/>
                </a:spcBef>
              </a:pPr>
              <a:t>17</a:t>
            </a:fld>
            <a:endParaRPr lang="ru-RU" altLang="ru-RU" sz="110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179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33389" y="1287462"/>
            <a:ext cx="4786062" cy="5511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latin typeface="Calibri" pitchFamily="34" charset="0"/>
                <a:cs typeface="Arial"/>
              </a:defRPr>
            </a:lvl1pPr>
            <a:lvl2pPr marL="521450" indent="0">
              <a:buNone/>
              <a:defRPr sz="1100">
                <a:latin typeface="Calibri" pitchFamily="34" charset="0"/>
                <a:cs typeface="Arial"/>
              </a:defRPr>
            </a:lvl2pPr>
            <a:lvl3pPr marL="1042900" indent="0">
              <a:buNone/>
              <a:defRPr sz="1100">
                <a:latin typeface="Calibri" pitchFamily="34" charset="0"/>
                <a:cs typeface="Arial"/>
              </a:defRPr>
            </a:lvl3pPr>
            <a:lvl4pPr marL="1564348" indent="0">
              <a:buNone/>
              <a:defRPr sz="1100">
                <a:latin typeface="Calibri" pitchFamily="34" charset="0"/>
                <a:cs typeface="Arial"/>
              </a:defRPr>
            </a:lvl4pPr>
            <a:lvl5pPr marL="2085798" indent="0">
              <a:buNone/>
              <a:defRPr sz="1100">
                <a:latin typeface="Calibri" pitchFamily="34" charset="0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5453063" y="1287462"/>
            <a:ext cx="4806950" cy="5511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latin typeface="Calibri" pitchFamily="34" charset="0"/>
                <a:cs typeface="Arial"/>
              </a:defRPr>
            </a:lvl1pPr>
            <a:lvl2pPr marL="521450" indent="0">
              <a:buNone/>
              <a:defRPr sz="1100">
                <a:latin typeface="Calibri" pitchFamily="34" charset="0"/>
                <a:cs typeface="Arial"/>
              </a:defRPr>
            </a:lvl2pPr>
            <a:lvl3pPr marL="1042900" indent="0">
              <a:buNone/>
              <a:defRPr sz="1100">
                <a:latin typeface="Calibri" pitchFamily="34" charset="0"/>
                <a:cs typeface="Arial"/>
              </a:defRPr>
            </a:lvl3pPr>
            <a:lvl4pPr marL="1564348" indent="0">
              <a:buNone/>
              <a:defRPr sz="1100">
                <a:latin typeface="Calibri" pitchFamily="34" charset="0"/>
                <a:cs typeface="Arial"/>
              </a:defRPr>
            </a:lvl4pPr>
            <a:lvl5pPr marL="2085798" indent="0">
              <a:buNone/>
              <a:defRPr sz="1100">
                <a:latin typeface="Calibri" pitchFamily="34" charset="0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defTabSz="1042900"/>
            <a:fld id="{EA766A79-AB32-43AD-AE8B-DD41AB112B75}" type="slidenum">
              <a:rPr lang="ru-RU" smtClean="0"/>
              <a:pPr algn="r" defTabSz="1042900"/>
              <a:t>‹#›</a:t>
            </a:fld>
            <a:endParaRPr lang="ru-RU"/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10693400" cy="11255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chemeClr val="accent1">
                <a:alpha val="34999"/>
              </a:schemeClr>
            </a:outerShdw>
          </a:effectLst>
          <a:extLst/>
        </p:spPr>
        <p:txBody>
          <a:bodyPr lIns="104290" tIns="52145" rIns="104290" bIns="52145" anchor="ctr"/>
          <a:lstStyle/>
          <a:p>
            <a:pPr algn="ctr" defTabSz="521450" eaLnBrk="1" hangingPunct="1">
              <a:defRPr/>
            </a:pPr>
            <a:endParaRPr lang="en-US" dirty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3389" y="380370"/>
            <a:ext cx="9826625" cy="745168"/>
          </a:xfrm>
          <a:prstGeom prst="rect">
            <a:avLst/>
          </a:prstGeom>
        </p:spPr>
        <p:txBody>
          <a:bodyPr lIns="0" tIns="36000" rIns="0" bIns="0" anchor="t"/>
          <a:lstStyle>
            <a:lvl1pPr>
              <a:defRPr lang="en-US" sz="2400" b="1" dirty="0">
                <a:solidFill>
                  <a:schemeClr val="tx2"/>
                </a:solidFill>
                <a:latin typeface="Calibri" pitchFamily="34" charset="0"/>
                <a:cs typeface="Arial"/>
              </a:defRPr>
            </a:lvl1pPr>
          </a:lstStyle>
          <a:p>
            <a:pPr lvl="0" algn="l">
              <a:lnSpc>
                <a:spcPct val="80000"/>
              </a:lnSpc>
            </a:pPr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6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rang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10693400" cy="11255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chemeClr val="accent1">
                <a:alpha val="34999"/>
              </a:schemeClr>
            </a:outerShdw>
          </a:effectLst>
          <a:extLst/>
        </p:spPr>
        <p:txBody>
          <a:bodyPr lIns="104290" tIns="52145" rIns="104290" bIns="52145" anchor="ctr"/>
          <a:lstStyle/>
          <a:p>
            <a:pPr algn="ctr" defTabSz="521450" eaLnBrk="1" hangingPunct="1">
              <a:defRPr/>
            </a:pPr>
            <a:endParaRPr lang="en-US" dirty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33389" y="1287463"/>
            <a:ext cx="9826625" cy="549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100">
                <a:latin typeface="Calibri" pitchFamily="34" charset="0"/>
                <a:cs typeface="Arial"/>
              </a:defRPr>
            </a:lvl1pPr>
            <a:lvl2pPr marL="521450" indent="0">
              <a:spcBef>
                <a:spcPts val="0"/>
              </a:spcBef>
              <a:spcAft>
                <a:spcPts val="600"/>
              </a:spcAft>
              <a:buNone/>
              <a:defRPr sz="1100">
                <a:latin typeface="Calibri" pitchFamily="34" charset="0"/>
                <a:cs typeface="Arial"/>
              </a:defRPr>
            </a:lvl2pPr>
            <a:lvl3pPr marL="1042900" indent="0">
              <a:spcBef>
                <a:spcPts val="0"/>
              </a:spcBef>
              <a:spcAft>
                <a:spcPts val="600"/>
              </a:spcAft>
              <a:buNone/>
              <a:defRPr sz="1100">
                <a:latin typeface="Calibri" pitchFamily="34" charset="0"/>
                <a:cs typeface="Arial"/>
              </a:defRPr>
            </a:lvl3pPr>
            <a:lvl4pPr marL="1564348" indent="0">
              <a:spcBef>
                <a:spcPts val="0"/>
              </a:spcBef>
              <a:spcAft>
                <a:spcPts val="600"/>
              </a:spcAft>
              <a:buNone/>
              <a:defRPr sz="1100">
                <a:latin typeface="Calibri" pitchFamily="34" charset="0"/>
                <a:cs typeface="Arial"/>
              </a:defRPr>
            </a:lvl4pPr>
            <a:lvl5pPr marL="2085798" indent="0">
              <a:spcBef>
                <a:spcPts val="0"/>
              </a:spcBef>
              <a:spcAft>
                <a:spcPts val="600"/>
              </a:spcAft>
              <a:buNone/>
              <a:defRPr sz="1100">
                <a:latin typeface="Calibri" pitchFamily="34" charset="0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3389" y="380370"/>
            <a:ext cx="9826625" cy="745168"/>
          </a:xfrm>
          <a:prstGeom prst="rect">
            <a:avLst/>
          </a:prstGeom>
        </p:spPr>
        <p:txBody>
          <a:bodyPr lIns="0" tIns="36000" rIns="0" bIns="0" anchor="t"/>
          <a:lstStyle>
            <a:lvl1pPr>
              <a:defRPr lang="en-US" sz="2400" b="1" dirty="0">
                <a:solidFill>
                  <a:schemeClr val="tx2"/>
                </a:solidFill>
                <a:latin typeface="Calibri" pitchFamily="34" charset="0"/>
                <a:cs typeface="Arial"/>
              </a:defRPr>
            </a:lvl1pPr>
          </a:lstStyle>
          <a:p>
            <a:pPr lvl="0" algn="l">
              <a:lnSpc>
                <a:spcPct val="80000"/>
              </a:lnSpc>
            </a:pPr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1042900"/>
            <a:fld id="{EA766A79-AB32-43AD-AE8B-DD41AB112B75}" type="slidenum">
              <a:rPr lang="ru-RU" smtClean="0"/>
              <a:pPr algn="r" defTabSz="10429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rang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0"/>
            <a:ext cx="10693400" cy="1125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chemeClr val="accent1">
                <a:alpha val="34999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90" tIns="52145" rIns="104290" bIns="52145" anchor="ctr"/>
          <a:lstStyle/>
          <a:p>
            <a:pPr algn="ctr" defTabSz="521450" eaLnBrk="1" hangingPunct="1">
              <a:defRPr/>
            </a:pPr>
            <a:endParaRPr lang="en-US" dirty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33389" y="1287463"/>
            <a:ext cx="3132000" cy="549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latin typeface="Calibri" pitchFamily="34" charset="0"/>
                <a:cs typeface="Arial"/>
              </a:defRPr>
            </a:lvl1pPr>
            <a:lvl2pPr marL="521450" indent="0">
              <a:buNone/>
              <a:defRPr sz="1100">
                <a:latin typeface="Calibri" pitchFamily="34" charset="0"/>
                <a:cs typeface="Arial"/>
              </a:defRPr>
            </a:lvl2pPr>
            <a:lvl3pPr marL="1042900" indent="0">
              <a:buNone/>
              <a:defRPr sz="1100">
                <a:latin typeface="Calibri" pitchFamily="34" charset="0"/>
                <a:cs typeface="Arial"/>
              </a:defRPr>
            </a:lvl3pPr>
            <a:lvl4pPr marL="1564348" indent="0">
              <a:buNone/>
              <a:defRPr sz="1100">
                <a:latin typeface="Calibri" pitchFamily="34" charset="0"/>
                <a:cs typeface="Arial"/>
              </a:defRPr>
            </a:lvl4pPr>
            <a:lvl5pPr marL="2085798" indent="0">
              <a:buNone/>
              <a:defRPr sz="1100">
                <a:latin typeface="Calibri" pitchFamily="34" charset="0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3780701" y="1287463"/>
            <a:ext cx="3132000" cy="549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latin typeface="Calibri" pitchFamily="34" charset="0"/>
                <a:cs typeface="Arial"/>
              </a:defRPr>
            </a:lvl1pPr>
            <a:lvl2pPr marL="521450" indent="0">
              <a:buNone/>
              <a:defRPr sz="1100">
                <a:latin typeface="Calibri" pitchFamily="34" charset="0"/>
                <a:cs typeface="Arial"/>
              </a:defRPr>
            </a:lvl2pPr>
            <a:lvl3pPr marL="1042900" indent="0">
              <a:buNone/>
              <a:defRPr sz="1100">
                <a:latin typeface="Calibri" pitchFamily="34" charset="0"/>
                <a:cs typeface="Arial"/>
              </a:defRPr>
            </a:lvl3pPr>
            <a:lvl4pPr marL="1564348" indent="0">
              <a:buNone/>
              <a:defRPr sz="1100">
                <a:latin typeface="Calibri" pitchFamily="34" charset="0"/>
                <a:cs typeface="Arial"/>
              </a:defRPr>
            </a:lvl4pPr>
            <a:lvl5pPr marL="2085798" indent="0">
              <a:buNone/>
              <a:defRPr sz="1100">
                <a:latin typeface="Calibri" pitchFamily="34" charset="0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3389" y="402504"/>
            <a:ext cx="9826624" cy="723034"/>
          </a:xfrm>
          <a:prstGeom prst="rect">
            <a:avLst/>
          </a:prstGeom>
        </p:spPr>
        <p:txBody>
          <a:bodyPr lIns="0" tIns="36000" rIns="0" bIns="0" anchor="t"/>
          <a:lstStyle>
            <a:lvl1pPr>
              <a:defRPr lang="en-US" sz="2400" b="1" dirty="0">
                <a:solidFill>
                  <a:schemeClr val="tx2"/>
                </a:solidFill>
                <a:latin typeface="Calibri" pitchFamily="34" charset="0"/>
                <a:cs typeface="Arial"/>
              </a:defRPr>
            </a:lvl1pPr>
          </a:lstStyle>
          <a:p>
            <a:pPr lvl="0" algn="l">
              <a:lnSpc>
                <a:spcPct val="80000"/>
              </a:lnSpc>
            </a:pPr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6"/>
          </p:nvPr>
        </p:nvSpPr>
        <p:spPr>
          <a:xfrm>
            <a:off x="7128014" y="1287463"/>
            <a:ext cx="3132000" cy="549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latin typeface="Calibri" pitchFamily="34" charset="0"/>
                <a:cs typeface="Arial"/>
              </a:defRPr>
            </a:lvl1pPr>
            <a:lvl2pPr marL="521450" indent="0">
              <a:buNone/>
              <a:defRPr sz="1100">
                <a:latin typeface="Calibri" pitchFamily="34" charset="0"/>
                <a:cs typeface="Arial"/>
              </a:defRPr>
            </a:lvl2pPr>
            <a:lvl3pPr marL="1042900" indent="0">
              <a:buNone/>
              <a:defRPr sz="1100">
                <a:latin typeface="Calibri" pitchFamily="34" charset="0"/>
                <a:cs typeface="Arial"/>
              </a:defRPr>
            </a:lvl3pPr>
            <a:lvl4pPr marL="1564348" indent="0">
              <a:buNone/>
              <a:defRPr sz="1100">
                <a:latin typeface="Calibri" pitchFamily="34" charset="0"/>
                <a:cs typeface="Arial"/>
              </a:defRPr>
            </a:lvl4pPr>
            <a:lvl5pPr marL="2085798" indent="0">
              <a:buNone/>
              <a:defRPr sz="1100">
                <a:latin typeface="Calibri" pitchFamily="34" charset="0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 defTabSz="1042900"/>
            <a:fld id="{EA766A79-AB32-43AD-AE8B-DD41AB112B75}" type="slidenum">
              <a:rPr lang="ru-RU" smtClean="0"/>
              <a:pPr algn="r" defTabSz="10429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4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56248" y="5223951"/>
            <a:ext cx="5547069" cy="1973251"/>
          </a:xfrm>
          <a:prstGeom prst="rect">
            <a:avLst/>
          </a:prstGeom>
          <a:solidFill>
            <a:srgbClr val="0C377B"/>
          </a:solidFill>
        </p:spPr>
        <p:txBody>
          <a:bodyPr lIns="104290" tIns="52145" rIns="104290" bIns="52145"/>
          <a:lstStyle>
            <a:lvl1pPr marL="0" indent="0">
              <a:buNone/>
              <a:defRPr sz="2300">
                <a:solidFill>
                  <a:schemeClr val="bg1"/>
                </a:solidFill>
                <a:latin typeface="Calibri" pitchFamily="34" charset="0"/>
                <a:cs typeface="Arial"/>
              </a:defRPr>
            </a:lvl1pPr>
            <a:lvl2pPr marL="521450" indent="0">
              <a:buNone/>
              <a:defRPr sz="1000">
                <a:latin typeface="Arial"/>
                <a:cs typeface="Arial"/>
              </a:defRPr>
            </a:lvl2pPr>
            <a:lvl3pPr marL="1042900" indent="0">
              <a:buNone/>
              <a:defRPr sz="1000">
                <a:latin typeface="Arial"/>
                <a:cs typeface="Arial"/>
              </a:defRPr>
            </a:lvl3pPr>
            <a:lvl4pPr marL="1564348" indent="0">
              <a:buNone/>
              <a:defRPr sz="1000">
                <a:latin typeface="Arial"/>
                <a:cs typeface="Arial"/>
              </a:defRPr>
            </a:lvl4pPr>
            <a:lvl5pPr marL="2085798" indent="0">
              <a:buNone/>
              <a:defRPr sz="1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791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0"/>
            <a:ext cx="9624060" cy="1260211"/>
          </a:xfrm>
          <a:prstGeom prst="rect">
            <a:avLst/>
          </a:prstGeom>
        </p:spPr>
        <p:txBody>
          <a:bodyPr lIns="87618" tIns="43809" rIns="87618" bIns="4380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300"/>
            <a:ext cx="4722918" cy="4990084"/>
          </a:xfrm>
          <a:prstGeom prst="rect">
            <a:avLst/>
          </a:prstGeom>
        </p:spPr>
        <p:txBody>
          <a:bodyPr lIns="87618" tIns="43809" rIns="87618" bIns="43809"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300"/>
            <a:ext cx="4722918" cy="4990084"/>
          </a:xfrm>
          <a:prstGeom prst="rect">
            <a:avLst/>
          </a:prstGeom>
        </p:spPr>
        <p:txBody>
          <a:bodyPr lIns="87618" tIns="43809" rIns="87618" bIns="43809"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534670" y="7008176"/>
            <a:ext cx="2495127" cy="402568"/>
          </a:xfrm>
          <a:prstGeom prst="rect">
            <a:avLst/>
          </a:prstGeom>
        </p:spPr>
        <p:txBody>
          <a:bodyPr lIns="87618" tIns="43809" rIns="87618" bIns="43809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79" y="7008176"/>
            <a:ext cx="3386243" cy="402568"/>
          </a:xfrm>
          <a:prstGeom prst="rect">
            <a:avLst/>
          </a:prstGeom>
        </p:spPr>
        <p:txBody>
          <a:bodyPr lIns="87618" tIns="43809" rIns="87618" bIns="43809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21FD-AC3F-4D6F-8EA4-38FAF8BDA5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666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16824" tIns="58412" rIns="116824" bIns="5841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1764300"/>
            <a:ext cx="9624060" cy="4990084"/>
          </a:xfrm>
          <a:prstGeom prst="rect">
            <a:avLst/>
          </a:prstGeom>
        </p:spPr>
        <p:txBody>
          <a:bodyPr lIns="116824" tIns="58412" rIns="116824" bIns="5841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7008176"/>
            <a:ext cx="2495127" cy="402568"/>
          </a:xfrm>
          <a:prstGeom prst="rect">
            <a:avLst/>
          </a:prstGeom>
        </p:spPr>
        <p:txBody>
          <a:bodyPr lIns="116824" tIns="58412" rIns="116824" bIns="58412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79" y="7008176"/>
            <a:ext cx="3386243" cy="402568"/>
          </a:xfrm>
          <a:prstGeom prst="rect">
            <a:avLst/>
          </a:prstGeom>
        </p:spPr>
        <p:txBody>
          <a:bodyPr lIns="116824" tIns="58412" rIns="116824" bIns="58412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0EF3-DE83-461B-AA29-2B1D127367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0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604302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56248" y="5223951"/>
            <a:ext cx="5547069" cy="1973251"/>
          </a:xfrm>
          <a:prstGeom prst="rect">
            <a:avLst/>
          </a:prstGeom>
          <a:solidFill>
            <a:srgbClr val="0C377B"/>
          </a:solidFill>
        </p:spPr>
        <p:txBody>
          <a:bodyPr lIns="104290" tIns="52145" rIns="104290" bIns="52145"/>
          <a:lstStyle>
            <a:lvl1pPr marL="0" indent="0">
              <a:buNone/>
              <a:defRPr sz="2300">
                <a:solidFill>
                  <a:schemeClr val="bg1"/>
                </a:solidFill>
                <a:latin typeface="Calibri" pitchFamily="34" charset="0"/>
                <a:cs typeface="Arial"/>
              </a:defRPr>
            </a:lvl1pPr>
            <a:lvl2pPr marL="521450" indent="0">
              <a:buNone/>
              <a:defRPr sz="1000">
                <a:latin typeface="Arial"/>
                <a:cs typeface="Arial"/>
              </a:defRPr>
            </a:lvl2pPr>
            <a:lvl3pPr marL="1042900" indent="0">
              <a:buNone/>
              <a:defRPr sz="1000">
                <a:latin typeface="Arial"/>
                <a:cs typeface="Arial"/>
              </a:defRPr>
            </a:lvl3pPr>
            <a:lvl4pPr marL="1564348" indent="0">
              <a:buNone/>
              <a:defRPr sz="1000">
                <a:latin typeface="Arial"/>
                <a:cs typeface="Arial"/>
              </a:defRPr>
            </a:lvl4pPr>
            <a:lvl5pPr marL="2085798" indent="0">
              <a:buNone/>
              <a:defRPr sz="1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C:\Users\oovechkin001\Desktop\Desktop\Шкф\esk_rusgidro_i_kraskom_dogovorilis_o_sotrudnichestve_v_oblasti_zhkh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24129" r="7799" b="25838"/>
          <a:stretch>
            <a:fillRect/>
          </a:stretch>
        </p:blipFill>
        <p:spPr bwMode="auto">
          <a:xfrm>
            <a:off x="304466" y="429701"/>
            <a:ext cx="3568939" cy="123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96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-1058199" y="1899069"/>
            <a:ext cx="961663" cy="2745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90" tIns="52145" rIns="104290" bIns="5214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521450" eaLnBrk="1" hangingPunct="1">
              <a:defRPr/>
            </a:pPr>
            <a:r>
              <a:rPr lang="ru-RU" sz="1100">
                <a:solidFill>
                  <a:srgbClr val="272727"/>
                </a:solidFill>
              </a:rPr>
              <a:t>255/255/255</a:t>
            </a:r>
            <a:endParaRPr lang="en-US" sz="1100">
              <a:solidFill>
                <a:srgbClr val="272727"/>
              </a:solidFill>
            </a:endParaRPr>
          </a:p>
        </p:txBody>
      </p:sp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-1058199" y="3658112"/>
            <a:ext cx="961663" cy="274586"/>
          </a:xfrm>
          <a:prstGeom prst="rect">
            <a:avLst/>
          </a:prstGeom>
          <a:solidFill>
            <a:srgbClr val="3D5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90" tIns="52145" rIns="104290" bIns="5214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521450" eaLnBrk="1" hangingPunct="1">
              <a:defRPr/>
            </a:pPr>
            <a:r>
              <a:rPr lang="ru-RU" sz="1100">
                <a:solidFill>
                  <a:prstClr val="white"/>
                </a:solidFill>
              </a:rPr>
              <a:t>61/95/149</a:t>
            </a:r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-1058199" y="4011672"/>
            <a:ext cx="961663" cy="274586"/>
          </a:xfrm>
          <a:prstGeom prst="rect">
            <a:avLst/>
          </a:prstGeom>
          <a:solidFill>
            <a:srgbClr val="6D8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90" tIns="52145" rIns="104290" bIns="5214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521450" eaLnBrk="1" hangingPunct="1">
              <a:defRPr/>
            </a:pPr>
            <a:r>
              <a:rPr lang="ru-RU" sz="1100">
                <a:solidFill>
                  <a:prstClr val="white"/>
                </a:solidFill>
              </a:rPr>
              <a:t>109/135/176</a:t>
            </a:r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-1058199" y="4363480"/>
            <a:ext cx="961663" cy="274586"/>
          </a:xfrm>
          <a:prstGeom prst="rect">
            <a:avLst/>
          </a:prstGeom>
          <a:solidFill>
            <a:srgbClr val="9EAF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90" tIns="52145" rIns="104290" bIns="5214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521450" eaLnBrk="1" hangingPunct="1">
              <a:defRPr/>
            </a:pPr>
            <a:r>
              <a:rPr lang="ru-RU" sz="1100">
                <a:solidFill>
                  <a:srgbClr val="272727"/>
                </a:solidFill>
              </a:rPr>
              <a:t>158/175/202</a:t>
            </a:r>
            <a:endParaRPr lang="en-US" sz="1100">
              <a:solidFill>
                <a:srgbClr val="272727"/>
              </a:solidFill>
            </a:endParaRPr>
          </a:p>
        </p:txBody>
      </p:sp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-1058199" y="4717040"/>
            <a:ext cx="961663" cy="274586"/>
          </a:xfrm>
          <a:prstGeom prst="rect">
            <a:avLst/>
          </a:prstGeom>
          <a:solidFill>
            <a:srgbClr val="CED7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90" tIns="52145" rIns="104290" bIns="5214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521450" eaLnBrk="1" hangingPunct="1">
              <a:defRPr/>
            </a:pPr>
            <a:r>
              <a:rPr lang="ru-RU" sz="1100">
                <a:solidFill>
                  <a:srgbClr val="272727"/>
                </a:solidFill>
              </a:rPr>
              <a:t>206/215/229</a:t>
            </a:r>
            <a:endParaRPr lang="en-US" sz="1100">
              <a:solidFill>
                <a:srgbClr val="27272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58199" y="5067098"/>
            <a:ext cx="961663" cy="274586"/>
          </a:xfrm>
          <a:prstGeom prst="rect">
            <a:avLst/>
          </a:prstGeom>
          <a:solidFill>
            <a:schemeClr val="accent6"/>
          </a:solidFill>
        </p:spPr>
        <p:txBody>
          <a:bodyPr lIns="104290" tIns="52145" rIns="104290" bIns="52145">
            <a:spAutoFit/>
          </a:bodyPr>
          <a:lstStyle/>
          <a:p>
            <a:pPr algn="ctr" defTabSz="521450" eaLnBrk="1" hangingPunct="1">
              <a:defRPr/>
            </a:pPr>
            <a:r>
              <a:rPr lang="ru-RU" sz="1100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220/90/32</a:t>
            </a:r>
            <a:endParaRPr lang="en-US" sz="1100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-1058199" y="2250877"/>
            <a:ext cx="961663" cy="27458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90" tIns="52145" rIns="104290" bIns="5214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521450" eaLnBrk="1" hangingPunct="1">
              <a:defRPr/>
            </a:pPr>
            <a:r>
              <a:rPr lang="ru-RU" sz="1100">
                <a:solidFill>
                  <a:prstClr val="white"/>
                </a:solidFill>
              </a:rPr>
              <a:t>80/81/80</a:t>
            </a:r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1034" name="TextBox 10"/>
          <p:cNvSpPr txBox="1">
            <a:spLocks noChangeArrowheads="1"/>
          </p:cNvSpPr>
          <p:nvPr/>
        </p:nvSpPr>
        <p:spPr bwMode="auto">
          <a:xfrm>
            <a:off x="-1058199" y="2604436"/>
            <a:ext cx="961663" cy="27458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90" tIns="52145" rIns="104290" bIns="5214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521450" eaLnBrk="1" hangingPunct="1">
              <a:defRPr/>
            </a:pPr>
            <a:r>
              <a:rPr lang="ru-RU" sz="1100">
                <a:solidFill>
                  <a:srgbClr val="272727"/>
                </a:solidFill>
              </a:rPr>
              <a:t>192/193/191</a:t>
            </a:r>
            <a:endParaRPr lang="en-US" sz="1100">
              <a:solidFill>
                <a:srgbClr val="272727"/>
              </a:solidFill>
            </a:endParaRPr>
          </a:p>
        </p:txBody>
      </p:sp>
      <p:sp>
        <p:nvSpPr>
          <p:cNvPr id="1035" name="TextBox 11"/>
          <p:cNvSpPr txBox="1">
            <a:spLocks noChangeArrowheads="1"/>
          </p:cNvSpPr>
          <p:nvPr/>
        </p:nvSpPr>
        <p:spPr bwMode="auto">
          <a:xfrm>
            <a:off x="-1058199" y="2957996"/>
            <a:ext cx="961663" cy="27458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90" tIns="52145" rIns="104290" bIns="5214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521450" eaLnBrk="1" hangingPunct="1">
              <a:defRPr/>
            </a:pPr>
            <a:r>
              <a:rPr lang="ru-RU" sz="1100">
                <a:solidFill>
                  <a:prstClr val="white"/>
                </a:solidFill>
              </a:rPr>
              <a:t>39/39/39</a:t>
            </a:r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1036" name="TextBox 12"/>
          <p:cNvSpPr txBox="1">
            <a:spLocks noChangeArrowheads="1"/>
          </p:cNvSpPr>
          <p:nvPr/>
        </p:nvSpPr>
        <p:spPr bwMode="auto">
          <a:xfrm>
            <a:off x="-1058199" y="3306304"/>
            <a:ext cx="961663" cy="27458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90" tIns="52145" rIns="104290" bIns="5214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521450" eaLnBrk="1" hangingPunct="1">
              <a:defRPr/>
            </a:pPr>
            <a:r>
              <a:rPr lang="en-US" sz="1100">
                <a:solidFill>
                  <a:prstClr val="white"/>
                </a:solidFill>
              </a:rPr>
              <a:t>12/55/123</a:t>
            </a:r>
          </a:p>
        </p:txBody>
      </p:sp>
      <p:cxnSp>
        <p:nvCxnSpPr>
          <p:cNvPr id="13" name="Straight Connector 38"/>
          <p:cNvCxnSpPr/>
          <p:nvPr userDrawn="1"/>
        </p:nvCxnSpPr>
        <p:spPr>
          <a:xfrm flipV="1">
            <a:off x="295185" y="7020044"/>
            <a:ext cx="10103035" cy="0"/>
          </a:xfrm>
          <a:prstGeom prst="line">
            <a:avLst/>
          </a:prstGeom>
          <a:ln w="19050" cmpd="sng">
            <a:solidFill>
              <a:schemeClr val="accent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02669" y="7127721"/>
            <a:ext cx="2495550" cy="15388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lang="en-US" sz="1000" smtClean="0">
                <a:solidFill>
                  <a:srgbClr val="898989"/>
                </a:solidFill>
              </a:defRPr>
            </a:lvl1pPr>
          </a:lstStyle>
          <a:p>
            <a:pPr algn="r" defTabSz="1042900"/>
            <a:fld id="{EA766A79-AB32-43AD-AE8B-DD41AB112B75}" type="slidenum">
              <a:rPr lang="ru-RU" smtClean="0"/>
              <a:pPr algn="r" defTabSz="1042900"/>
              <a:t>‹#›</a:t>
            </a:fld>
            <a:endParaRPr lang="ru-RU"/>
          </a:p>
        </p:txBody>
      </p:sp>
      <p:pic>
        <p:nvPicPr>
          <p:cNvPr id="17" name="Picture 2" descr="C:\Users\oovechkin001\Desktop\Desktop\Шкф\esk_rusgidro_i_kraskom_dogovorilis_o_sotrudnichestve_v_oblasti_zhkh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24129" r="7799" b="25838"/>
          <a:stretch>
            <a:fillRect/>
          </a:stretch>
        </p:blipFill>
        <p:spPr bwMode="auto">
          <a:xfrm>
            <a:off x="295185" y="7091353"/>
            <a:ext cx="655633" cy="22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94" r:id="rId1"/>
    <p:sldLayoutId id="2147485795" r:id="rId2"/>
    <p:sldLayoutId id="2147485796" r:id="rId3"/>
    <p:sldLayoutId id="2147485799" r:id="rId4"/>
    <p:sldLayoutId id="2147485801" r:id="rId5"/>
    <p:sldLayoutId id="2147485804" r:id="rId6"/>
    <p:sldLayoutId id="2147485805" r:id="rId7"/>
  </p:sldLayoutIdLst>
  <p:hf hdr="0" ftr="0" dt="0"/>
  <p:txStyles>
    <p:titleStyle>
      <a:lvl1pPr algn="ctr" defTabSz="5214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Arial" charset="0"/>
          <a:ea typeface="MS PGothic" pitchFamily="34" charset="-128"/>
          <a:cs typeface="+mj-cs"/>
        </a:defRPr>
      </a:lvl1pPr>
      <a:lvl2pPr algn="ctr" defTabSz="5214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itchFamily="34" charset="-128"/>
        </a:defRPr>
      </a:lvl2pPr>
      <a:lvl3pPr algn="ctr" defTabSz="5214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itchFamily="34" charset="-128"/>
        </a:defRPr>
      </a:lvl3pPr>
      <a:lvl4pPr algn="ctr" defTabSz="5214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itchFamily="34" charset="-128"/>
        </a:defRPr>
      </a:lvl4pPr>
      <a:lvl5pPr algn="ctr" defTabSz="5214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itchFamily="34" charset="-128"/>
        </a:defRPr>
      </a:lvl5pPr>
      <a:lvl6pPr marL="521450" algn="ctr" defTabSz="5214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6pPr>
      <a:lvl7pPr marL="1042900" algn="ctr" defTabSz="5214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7pPr>
      <a:lvl8pPr marL="1564348" algn="ctr" defTabSz="5214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8pPr>
      <a:lvl9pPr marL="2085798" algn="ctr" defTabSz="5214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9pPr>
    </p:titleStyle>
    <p:bodyStyle>
      <a:lvl1pPr marL="391087" indent="-391087" algn="l" defTabSz="5214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1pPr>
      <a:lvl2pPr marL="847355" indent="-325906" algn="l" defTabSz="5214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2pPr>
      <a:lvl3pPr marL="1303625" indent="-260725" algn="l" defTabSz="5214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3pPr>
      <a:lvl4pPr marL="1825073" indent="-260725" algn="l" defTabSz="5214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4pPr>
      <a:lvl5pPr marL="2346523" indent="-260725" algn="l" defTabSz="5214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5pPr>
      <a:lvl6pPr marL="2867973" indent="-260725" algn="l" defTabSz="52145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423" indent="-260725" algn="l" defTabSz="52145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873" indent="-260725" algn="l" defTabSz="52145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321" indent="-260725" algn="l" defTabSz="52145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50" algn="l" defTabSz="1042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00" algn="l" defTabSz="1042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48" algn="l" defTabSz="1042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98" algn="l" defTabSz="1042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248" algn="l" defTabSz="1042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98" algn="l" defTabSz="1042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148" algn="l" defTabSz="1042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598" algn="l" defTabSz="1042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microsoft.com/office/2007/relationships/hdphoto" Target="../media/hdphoto4.wdp"/><Relationship Id="rId10" Type="http://schemas.microsoft.com/office/2007/relationships/hdphoto" Target="../media/hdphoto5.wdp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1.xml"/><Relationship Id="rId7" Type="http://schemas.openxmlformats.org/officeDocument/2006/relationships/image" Target="../media/image5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.png"/><Relationship Id="rId4" Type="http://schemas.openxmlformats.org/officeDocument/2006/relationships/tags" Target="../tags/tag12.xml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www.rushydro.ru/form/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microsoft.com/office/2007/relationships/hdphoto" Target="../media/hdphoto3.wdp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1"/>
          <a:ext cx="170797" cy="17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70797" cy="175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Content Placeholder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660712" y="4230502"/>
            <a:ext cx="6389315" cy="262268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104290" tIns="52145" rIns="104290" bIns="52145"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ts val="684"/>
              </a:spcBef>
            </a:pPr>
            <a:endParaRPr lang="ru-RU" altLang="ru-RU" sz="46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3556" name="Content Placeholder 1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3922392" y="4612521"/>
            <a:ext cx="6454716" cy="257265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 altLang="ru-RU" dirty="0" smtClean="0"/>
          </a:p>
          <a:p>
            <a:pPr>
              <a:buFont typeface="Arial" charset="0"/>
              <a:buNone/>
              <a:defRPr/>
            </a:pPr>
            <a:endParaRPr lang="en-US" altLang="ru-RU" dirty="0" smtClean="0"/>
          </a:p>
          <a:p>
            <a:pPr>
              <a:buFont typeface="Arial" charset="0"/>
              <a:buNone/>
              <a:defRPr/>
            </a:pPr>
            <a:endParaRPr lang="ru-RU" altLang="ru-RU" dirty="0" smtClean="0"/>
          </a:p>
          <a:p>
            <a:pPr>
              <a:buFont typeface="Arial" charset="0"/>
              <a:buNone/>
              <a:defRPr/>
            </a:pPr>
            <a:endParaRPr lang="en-US" altLang="ru-RU" dirty="0" smtClean="0"/>
          </a:p>
        </p:txBody>
      </p:sp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3905250" y="4604990"/>
            <a:ext cx="6457950" cy="219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90" tIns="52145" rIns="104290" bIns="52145">
            <a:spAutoFit/>
          </a:bodyPr>
          <a:lstStyle>
            <a:lvl1pPr defTabSz="9445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ru-RU" altLang="ru-RU" sz="1600" b="1" dirty="0">
              <a:solidFill>
                <a:schemeClr val="tx2"/>
              </a:solidFill>
              <a:latin typeface="+mj-lt"/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endParaRPr lang="ru-RU" altLang="ru-RU" sz="2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tx2"/>
                </a:solidFill>
                <a:latin typeface="Calibri" pitchFamily="34" charset="0"/>
              </a:rPr>
              <a:t>Начальник отдела закупок Филиала ПАО «РусГидро», </a:t>
            </a: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tx2"/>
                </a:solidFill>
                <a:latin typeface="Calibri" pitchFamily="34" charset="0"/>
              </a:rPr>
              <a:t>Дагестанский Филиал</a:t>
            </a: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tx2"/>
                </a:solidFill>
                <a:latin typeface="Calibri" pitchFamily="34" charset="0"/>
              </a:rPr>
              <a:t>М.М. Мусалаев</a:t>
            </a:r>
            <a:endParaRPr lang="ru-RU" altLang="ru-RU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endParaRPr lang="ru-RU" altLang="ru-RU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 smtClean="0">
                <a:solidFill>
                  <a:schemeClr val="tx2"/>
                </a:solidFill>
                <a:latin typeface="Calibri" pitchFamily="34" charset="0"/>
              </a:rPr>
              <a:t>18 декабря 2017 г. </a:t>
            </a:r>
            <a:endParaRPr lang="ru-RU" altLang="ru-RU" sz="16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Стимулирование справедливой конкуренции участников рынка, минимизация закупок у единственного источника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1042900"/>
            <a:fld id="{EA766A79-AB32-43AD-AE8B-DD41AB112B75}" type="slidenum">
              <a:rPr lang="ru-RU" smtClean="0"/>
              <a:pPr algn="r" defTabSz="1042900"/>
              <a:t>10</a:t>
            </a:fld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291224" y="1288434"/>
            <a:ext cx="4859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defRPr/>
            </a:pPr>
            <a:r>
              <a:rPr lang="ru-RU" sz="1400" b="1" u="sng" kern="0" dirty="0" smtClean="0">
                <a:solidFill>
                  <a:prstClr val="black"/>
                </a:solidFill>
              </a:rPr>
              <a:t>Примеры лотов, с особенно высокой конкуренцией:</a:t>
            </a:r>
            <a:endParaRPr lang="ru-RU" sz="1400" b="1" u="sng" kern="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93675" y="1934405"/>
            <a:ext cx="3282580" cy="6285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t" anchorCtr="0"/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обслуживание комплексной системы безопасности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Дагестанского Филиала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90851" y="1751548"/>
            <a:ext cx="2265917" cy="186542"/>
          </a:xfrm>
          <a:prstGeom prst="rect">
            <a:avLst/>
          </a:prstGeom>
          <a:solidFill>
            <a:srgbClr val="DC5A20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ctr" anchorCtr="0"/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Лот 2-ТО-2016-ДФ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74675" y="1934405"/>
            <a:ext cx="1605179" cy="656672"/>
          </a:xfrm>
          <a:prstGeom prst="rect">
            <a:avLst/>
          </a:prstGeom>
          <a:solidFill>
            <a:srgbClr val="F9FECE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ctr" anchorCtr="0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13 722 384 руб.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(плановая цена)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52182" y="2137667"/>
            <a:ext cx="1184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</a:rPr>
              <a:t>8</a:t>
            </a:r>
            <a:r>
              <a:rPr lang="ru-RU" sz="1200" b="1" dirty="0" smtClean="0">
                <a:solidFill>
                  <a:schemeClr val="tx2"/>
                </a:solidFill>
              </a:rPr>
              <a:t> участников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31" name="clipart_drawncirclered"/>
          <p:cNvSpPr>
            <a:spLocks/>
          </p:cNvSpPr>
          <p:nvPr>
            <p:custDataLst>
              <p:tags r:id="rId1"/>
            </p:custDataLst>
          </p:nvPr>
        </p:nvSpPr>
        <p:spPr bwMode="gray">
          <a:xfrm rot="10800000">
            <a:off x="8897920" y="2001460"/>
            <a:ext cx="1432668" cy="539027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93675" y="2855082"/>
            <a:ext cx="3282580" cy="3906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t" anchorCtr="0"/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проекта создания системы обеспечения единого времени 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синхронизации..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90851" y="2681790"/>
            <a:ext cx="2265917" cy="176975"/>
          </a:xfrm>
          <a:prstGeom prst="rect">
            <a:avLst/>
          </a:prstGeom>
          <a:solidFill>
            <a:srgbClr val="DC5A20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ctr" anchorCtr="0"/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Лот 28-ТПиР-ПИР-2016-ДФ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165250" y="2855082"/>
            <a:ext cx="1614603" cy="390603"/>
          </a:xfrm>
          <a:prstGeom prst="rect">
            <a:avLst/>
          </a:prstGeom>
          <a:solidFill>
            <a:srgbClr val="F9FECE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t" anchorCtr="0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5 900 000 руб.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(плановая цена)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23901" y="2910504"/>
            <a:ext cx="1260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11 участников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36" name="clipart_drawncirclered"/>
          <p:cNvSpPr>
            <a:spLocks/>
          </p:cNvSpPr>
          <p:nvPr>
            <p:custDataLst>
              <p:tags r:id="rId2"/>
            </p:custDataLst>
          </p:nvPr>
        </p:nvSpPr>
        <p:spPr bwMode="gray">
          <a:xfrm rot="10800000">
            <a:off x="8923957" y="2797522"/>
            <a:ext cx="1404388" cy="506749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93675" y="3537803"/>
            <a:ext cx="3282580" cy="3906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t" anchorCtr="0"/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зданий и сооружений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Чиркейской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ГЭС,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Ирганайской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ГЭС и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Гунибской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ГЭС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790854" y="3331430"/>
            <a:ext cx="2265914" cy="210057"/>
          </a:xfrm>
          <a:prstGeom prst="rect">
            <a:avLst/>
          </a:prstGeom>
          <a:solidFill>
            <a:srgbClr val="DC5A20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ctr" anchorCtr="0"/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Лот 1-РЕМ-2017-ДФ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65255" y="3537803"/>
            <a:ext cx="1614598" cy="390603"/>
          </a:xfrm>
          <a:prstGeom prst="rect">
            <a:avLst/>
          </a:prstGeom>
          <a:solidFill>
            <a:srgbClr val="F9FECE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t" anchorCtr="0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9 397 749 руб.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(плановая цена)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923907" y="3629431"/>
            <a:ext cx="1184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</a:rPr>
              <a:t>7</a:t>
            </a:r>
            <a:r>
              <a:rPr lang="ru-RU" sz="1200" b="1" dirty="0" smtClean="0">
                <a:solidFill>
                  <a:schemeClr val="tx2"/>
                </a:solidFill>
              </a:rPr>
              <a:t> участников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1" name="clipart_drawncirclered"/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8869645" y="3525889"/>
            <a:ext cx="1465202" cy="497309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3389" y="1367073"/>
            <a:ext cx="2814568" cy="5441131"/>
          </a:xfrm>
          <a:prstGeom prst="rect">
            <a:avLst/>
          </a:prstGeom>
          <a:solidFill>
            <a:srgbClr val="0C377B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►"/>
            </a:pPr>
            <a:r>
              <a:rPr lang="ru-RU" sz="1600" dirty="0" smtClean="0">
                <a:solidFill>
                  <a:schemeClr val="bg1"/>
                </a:solidFill>
              </a:rPr>
              <a:t>За </a:t>
            </a:r>
            <a:r>
              <a:rPr lang="ru-RU" sz="1600" dirty="0">
                <a:solidFill>
                  <a:schemeClr val="bg1"/>
                </a:solidFill>
              </a:rPr>
              <a:t>2016 год </a:t>
            </a:r>
            <a:r>
              <a:rPr lang="ru-RU" sz="1600" dirty="0" smtClean="0">
                <a:solidFill>
                  <a:schemeClr val="bg1"/>
                </a:solidFill>
              </a:rPr>
              <a:t>количество </a:t>
            </a:r>
            <a:r>
              <a:rPr lang="ru-RU" sz="1600" dirty="0">
                <a:solidFill>
                  <a:schemeClr val="bg1"/>
                </a:solidFill>
              </a:rPr>
              <a:t>участников закупочных процедур </a:t>
            </a:r>
            <a:r>
              <a:rPr lang="ru-RU" sz="1600" dirty="0" smtClean="0">
                <a:solidFill>
                  <a:schemeClr val="bg1"/>
                </a:solidFill>
              </a:rPr>
              <a:t>по ПАО «РусГидро» составило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в </a:t>
            </a:r>
            <a:r>
              <a:rPr lang="ru-RU" sz="1600" b="1" dirty="0" smtClean="0">
                <a:solidFill>
                  <a:schemeClr val="bg1"/>
                </a:solidFill>
              </a:rPr>
              <a:t>среднем </a:t>
            </a:r>
            <a:r>
              <a:rPr lang="ru-RU" sz="2400" b="1" dirty="0" smtClean="0">
                <a:solidFill>
                  <a:schemeClr val="accent6"/>
                </a:solidFill>
              </a:rPr>
              <a:t>4,1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участника в рамках одной </a:t>
            </a:r>
            <a:r>
              <a:rPr lang="ru-RU" sz="1600" b="1" dirty="0" smtClean="0">
                <a:solidFill>
                  <a:schemeClr val="bg1"/>
                </a:solidFill>
              </a:rPr>
              <a:t>закупки</a:t>
            </a:r>
          </a:p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►"/>
            </a:pPr>
            <a:endParaRPr lang="ru-RU" sz="1600" b="1" dirty="0">
              <a:solidFill>
                <a:schemeClr val="bg1"/>
              </a:solidFill>
            </a:endParaRPr>
          </a:p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►"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►"/>
            </a:pPr>
            <a:r>
              <a:rPr lang="ru-RU" sz="1600" dirty="0" smtClean="0">
                <a:solidFill>
                  <a:schemeClr val="bg1"/>
                </a:solidFill>
              </a:rPr>
              <a:t>По закупкам для нужд Дагестанского Филиала </a:t>
            </a:r>
            <a:r>
              <a:rPr lang="ru-RU" sz="2400" b="1" dirty="0">
                <a:solidFill>
                  <a:schemeClr val="accent6"/>
                </a:solidFill>
              </a:rPr>
              <a:t>3,2</a:t>
            </a:r>
            <a:r>
              <a:rPr lang="ru-RU" sz="1600" b="1" dirty="0" smtClean="0">
                <a:solidFill>
                  <a:schemeClr val="accent6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участника </a:t>
            </a:r>
            <a:r>
              <a:rPr lang="ru-RU" sz="1400" b="1" dirty="0">
                <a:solidFill>
                  <a:schemeClr val="bg1"/>
                </a:solidFill>
              </a:rPr>
              <a:t>в рамках одной </a:t>
            </a:r>
            <a:r>
              <a:rPr lang="ru-RU" sz="1400" b="1" dirty="0" smtClean="0">
                <a:solidFill>
                  <a:schemeClr val="bg1"/>
                </a:solidFill>
              </a:rPr>
              <a:t>закупки</a:t>
            </a:r>
          </a:p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►"/>
            </a:pPr>
            <a:endParaRPr lang="ru-RU" sz="1400" b="1" dirty="0">
              <a:solidFill>
                <a:schemeClr val="bg1"/>
              </a:solidFill>
            </a:endParaRPr>
          </a:p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►"/>
            </a:pPr>
            <a:r>
              <a:rPr lang="ru-RU" sz="1400" b="1" dirty="0" smtClean="0">
                <a:solidFill>
                  <a:schemeClr val="bg1"/>
                </a:solidFill>
              </a:rPr>
              <a:t>По результатам  мониторинга Минфина на 2017г. Среднее количество поданных заявок на участие в закупках по 223-ФЗ составило </a:t>
            </a:r>
            <a:r>
              <a:rPr lang="ru-RU" sz="2400" b="1" dirty="0">
                <a:solidFill>
                  <a:schemeClr val="accent6"/>
                </a:solidFill>
              </a:rPr>
              <a:t>1,73</a:t>
            </a:r>
          </a:p>
          <a:p>
            <a:pPr marL="0" lvl="1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392005" y="2436751"/>
            <a:ext cx="287951" cy="667051"/>
          </a:xfrm>
          <a:prstGeom prst="rightArrow">
            <a:avLst/>
          </a:prstGeom>
          <a:solidFill>
            <a:srgbClr val="DC5A20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algn="ctr" defTabSz="2222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ru-RU" sz="1400" b="1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492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Достижение экономического эффекта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1042900"/>
            <a:fld id="{EA766A79-AB32-43AD-AE8B-DD41AB112B75}" type="slidenum">
              <a:rPr lang="ru-RU" smtClean="0"/>
              <a:pPr algn="r" defTabSz="1042900"/>
              <a:t>11</a:t>
            </a:fld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895559" y="3654231"/>
            <a:ext cx="287951" cy="667051"/>
          </a:xfrm>
          <a:prstGeom prst="rightArrow">
            <a:avLst/>
          </a:prstGeom>
          <a:solidFill>
            <a:srgbClr val="DC5A20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algn="ctr" defTabSz="2222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ru-RU" sz="1400" b="1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201" y="1267294"/>
            <a:ext cx="3526653" cy="5640309"/>
          </a:xfrm>
          <a:prstGeom prst="rect">
            <a:avLst/>
          </a:prstGeom>
          <a:solidFill>
            <a:srgbClr val="0C377B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►"/>
            </a:pPr>
            <a:r>
              <a:rPr lang="ru-RU" sz="1600" dirty="0">
                <a:solidFill>
                  <a:schemeClr val="bg1"/>
                </a:solidFill>
              </a:rPr>
              <a:t>Закупочная деятельность Группы РусГидро направлена на достижение экономического эффекта, с учетом потребительских характеристик продукции, необходимой для обеспечения потребностей Заказчиков. Экономия складывается из того, что итоговые ценовые предложения участников меньше стартовой цены.  А добиться этого возможно только работая с потенциальными подрядчиками. 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►"/>
            </a:pPr>
            <a:endParaRPr lang="ru-RU" sz="1600" dirty="0">
              <a:solidFill>
                <a:schemeClr val="bg1"/>
              </a:solidFill>
            </a:endParaRPr>
          </a:p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►"/>
            </a:pPr>
            <a:r>
              <a:rPr lang="ru-RU" sz="1600" dirty="0">
                <a:solidFill>
                  <a:schemeClr val="bg1"/>
                </a:solidFill>
              </a:rPr>
              <a:t>Общий размер экономии по результатам закупок за прошедшие 9 месяцев 2016 года составляет </a:t>
            </a:r>
            <a:r>
              <a:rPr lang="ru-RU" sz="1600" dirty="0" smtClean="0">
                <a:solidFill>
                  <a:schemeClr val="bg1"/>
                </a:solidFill>
              </a:rPr>
              <a:t>предварительно </a:t>
            </a:r>
            <a:r>
              <a:rPr lang="ru-RU" b="1" u="sng" dirty="0" smtClean="0">
                <a:solidFill>
                  <a:srgbClr val="DC5A20"/>
                </a:solidFill>
              </a:rPr>
              <a:t>9,4 </a:t>
            </a:r>
            <a:r>
              <a:rPr lang="ru-RU" b="1" u="sng" dirty="0">
                <a:solidFill>
                  <a:srgbClr val="DC5A20"/>
                </a:solidFill>
              </a:rPr>
              <a:t>млрд руб</a:t>
            </a:r>
            <a:r>
              <a:rPr lang="ru-RU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306216" y="2445064"/>
            <a:ext cx="3284628" cy="6146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t" anchorCtr="0"/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"Реконструкция системы вентиляции в камерах линейного натяжения и бортовых штольнях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Чиркейской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ГЭС"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306216" y="2243686"/>
            <a:ext cx="2167012" cy="205063"/>
          </a:xfrm>
          <a:prstGeom prst="rect">
            <a:avLst/>
          </a:prstGeom>
          <a:solidFill>
            <a:srgbClr val="DC5A20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ctr" anchorCtr="0"/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Лот  11-ТПиР-2016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671221" y="2445065"/>
            <a:ext cx="691856" cy="458054"/>
          </a:xfrm>
          <a:prstGeom prst="rect">
            <a:avLst/>
          </a:prstGeom>
          <a:solidFill>
            <a:srgbClr val="F9FECE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ctr" anchorCtr="0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8,2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29185" y="2609307"/>
            <a:ext cx="115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00" b="1" dirty="0" smtClean="0">
                <a:solidFill>
                  <a:srgbClr val="FF0000"/>
                </a:solidFill>
              </a:rPr>
              <a:t>2,5 млн. руб.</a:t>
            </a:r>
          </a:p>
        </p:txBody>
      </p:sp>
      <p:sp>
        <p:nvSpPr>
          <p:cNvPr id="51" name="clipart_drawncirclered"/>
          <p:cNvSpPr>
            <a:spLocks/>
          </p:cNvSpPr>
          <p:nvPr>
            <p:custDataLst>
              <p:tags r:id="rId1"/>
            </p:custDataLst>
          </p:nvPr>
        </p:nvSpPr>
        <p:spPr bwMode="gray">
          <a:xfrm rot="10800000">
            <a:off x="9190908" y="2386439"/>
            <a:ext cx="1345272" cy="569609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306216" y="3351668"/>
            <a:ext cx="3269494" cy="6747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t" anchorCtr="0"/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«Генераторное распределительное устройство ГРУ-15,75кВ. Изготовление, поставка, шеф-монтаж»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306216" y="3187287"/>
            <a:ext cx="2167012" cy="168065"/>
          </a:xfrm>
          <a:prstGeom prst="rect">
            <a:avLst/>
          </a:prstGeom>
          <a:solidFill>
            <a:srgbClr val="DC5A20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ctr" anchorCtr="0"/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14-НС-2016-ЗарГЭС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306216" y="4480764"/>
            <a:ext cx="3269494" cy="7054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t" anchorCtr="0"/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«Комплектное распределительное устройство (КРУЭ) 330кВ. Изготовление, поставка, шефмонтаж»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306216" y="4295269"/>
            <a:ext cx="2167012" cy="189179"/>
          </a:xfrm>
          <a:prstGeom prst="rect">
            <a:avLst/>
          </a:prstGeom>
          <a:solidFill>
            <a:srgbClr val="DC5A20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ctr" anchorCtr="0"/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Лот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13-НС-2016-ЗарГЭС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306217" y="5671275"/>
            <a:ext cx="516769" cy="142466"/>
          </a:xfrm>
          <a:prstGeom prst="rect">
            <a:avLst/>
          </a:prstGeom>
          <a:solidFill>
            <a:srgbClr val="F9FECE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t" anchorCtr="0"/>
          <a:lstStyle/>
          <a:p>
            <a:pPr algn="just"/>
            <a:endParaRPr lang="ru-RU" sz="1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458588" y="2445065"/>
            <a:ext cx="691856" cy="45805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ctr" anchorCtr="0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5,7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486621" y="2406133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100" b="1" dirty="0" smtClean="0">
                <a:solidFill>
                  <a:srgbClr val="FF0000"/>
                </a:solidFill>
              </a:rPr>
              <a:t>30%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671221" y="3348058"/>
            <a:ext cx="691856" cy="678335"/>
          </a:xfrm>
          <a:prstGeom prst="rect">
            <a:avLst/>
          </a:prstGeom>
          <a:solidFill>
            <a:srgbClr val="F9FECE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ctr" anchorCtr="0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122,4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229185" y="364538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00" b="1" dirty="0" smtClean="0">
                <a:solidFill>
                  <a:srgbClr val="FF0000"/>
                </a:solidFill>
              </a:rPr>
              <a:t>57,4 млн. руб.</a:t>
            </a:r>
          </a:p>
        </p:txBody>
      </p:sp>
      <p:sp>
        <p:nvSpPr>
          <p:cNvPr id="67" name="clipart_drawncirclered"/>
          <p:cNvSpPr>
            <a:spLocks/>
          </p:cNvSpPr>
          <p:nvPr>
            <p:custDataLst>
              <p:tags r:id="rId2"/>
            </p:custDataLst>
          </p:nvPr>
        </p:nvSpPr>
        <p:spPr bwMode="gray">
          <a:xfrm rot="10800000">
            <a:off x="9190908" y="3433349"/>
            <a:ext cx="1345272" cy="569609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458588" y="3348058"/>
            <a:ext cx="691856" cy="678335"/>
          </a:xfrm>
          <a:prstGeom prst="rect">
            <a:avLst/>
          </a:prstGeom>
          <a:solidFill>
            <a:srgbClr val="92D050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ctr" anchorCtr="0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64,9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486621" y="3442208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100" b="1" dirty="0" smtClean="0">
                <a:solidFill>
                  <a:srgbClr val="FF0000"/>
                </a:solidFill>
              </a:rPr>
              <a:t>47%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671221" y="4477714"/>
            <a:ext cx="691856" cy="708466"/>
          </a:xfrm>
          <a:prstGeom prst="rect">
            <a:avLst/>
          </a:prstGeom>
          <a:solidFill>
            <a:srgbClr val="F9FECE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ctr" anchorCtr="0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591,07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229185" y="4774561"/>
            <a:ext cx="1191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00" b="1" dirty="0" smtClean="0">
                <a:solidFill>
                  <a:srgbClr val="FF0000"/>
                </a:solidFill>
              </a:rPr>
              <a:t>171 млн. руб.</a:t>
            </a:r>
          </a:p>
        </p:txBody>
      </p:sp>
      <p:sp>
        <p:nvSpPr>
          <p:cNvPr id="72" name="clipart_drawncirclered"/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9190908" y="4551693"/>
            <a:ext cx="1345272" cy="569609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458588" y="4477714"/>
            <a:ext cx="691856" cy="70846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ctr" anchorCtr="0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486621" y="4571387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100" b="1" dirty="0" smtClean="0">
                <a:solidFill>
                  <a:srgbClr val="FF0000"/>
                </a:solidFill>
              </a:rPr>
              <a:t>29%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4306216" y="5941360"/>
            <a:ext cx="516769" cy="161095"/>
          </a:xfrm>
          <a:prstGeom prst="rect">
            <a:avLst/>
          </a:prstGeom>
          <a:solidFill>
            <a:srgbClr val="92D050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t" anchorCtr="0"/>
          <a:lstStyle/>
          <a:p>
            <a:pPr algn="just"/>
            <a:endParaRPr lang="ru-RU" sz="1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855934" y="5686957"/>
            <a:ext cx="2911161" cy="153888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Bef>
                <a:spcPts val="300"/>
              </a:spcBef>
              <a:buClr>
                <a:srgbClr val="0C377B"/>
              </a:buClr>
            </a:pPr>
            <a:r>
              <a:rPr lang="ru-RU" sz="1000" i="1" dirty="0" smtClean="0">
                <a:solidFill>
                  <a:srgbClr val="505150"/>
                </a:solidFill>
                <a:cs typeface="Arial" panose="020B0604020202020204" pitchFamily="34" charset="0"/>
              </a:rPr>
              <a:t>- Первоначальное предложение, млн. руб.</a:t>
            </a:r>
            <a:endParaRPr lang="ru-RU" sz="1000" i="1" dirty="0">
              <a:solidFill>
                <a:srgbClr val="505150"/>
              </a:solidFill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846409" y="5944132"/>
            <a:ext cx="2911161" cy="153888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Bef>
                <a:spcPts val="300"/>
              </a:spcBef>
              <a:buClr>
                <a:srgbClr val="0C377B"/>
              </a:buClr>
            </a:pPr>
            <a:r>
              <a:rPr lang="ru-RU" sz="1000" i="1" dirty="0" smtClean="0">
                <a:solidFill>
                  <a:srgbClr val="505150"/>
                </a:solidFill>
                <a:cs typeface="Arial" panose="020B0604020202020204" pitchFamily="34" charset="0"/>
              </a:rPr>
              <a:t>- Итоговое предложение, млн. руб.</a:t>
            </a:r>
            <a:endParaRPr lang="ru-RU" sz="1000" i="1" dirty="0">
              <a:solidFill>
                <a:srgbClr val="505150"/>
              </a:solidFill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822984" y="1654206"/>
            <a:ext cx="51228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defRPr/>
            </a:pPr>
            <a:r>
              <a:rPr lang="ru-RU" sz="1400" b="1" u="sng" kern="0" dirty="0" smtClean="0">
                <a:solidFill>
                  <a:prstClr val="black"/>
                </a:solidFill>
              </a:rPr>
              <a:t>Примеры высокой эффективности закупок Группы:</a:t>
            </a:r>
            <a:endParaRPr lang="ru-RU" sz="1400" b="1" u="sng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70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 rot="5567274">
            <a:off x="6116299" y="3090870"/>
            <a:ext cx="254523" cy="255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6066" y="1833372"/>
            <a:ext cx="1132381" cy="156365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4" name="Прямоугольник 43"/>
          <p:cNvSpPr/>
          <p:nvPr/>
        </p:nvSpPr>
        <p:spPr>
          <a:xfrm>
            <a:off x="5275523" y="1772005"/>
            <a:ext cx="721087" cy="217415"/>
          </a:xfrm>
          <a:prstGeom prst="rect">
            <a:avLst/>
          </a:prstGeom>
          <a:solidFill>
            <a:srgbClr val="F5FDAD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algn="ctr" defTabSz="2222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ru-RU" sz="1000" b="1" kern="0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ПП 1352</a:t>
            </a:r>
            <a:endParaRPr lang="ru-RU" sz="1000" b="1" kern="0" dirty="0">
              <a:solidFill>
                <a:schemeClr val="tx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Поддержка МСП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1042900"/>
            <a:fld id="{EA766A79-AB32-43AD-AE8B-DD41AB112B75}" type="slidenum">
              <a:rPr lang="ru-RU" smtClean="0"/>
              <a:pPr algn="r" defTabSz="1042900"/>
              <a:t>12</a:t>
            </a:fld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711329" y="2509832"/>
            <a:ext cx="287951" cy="667051"/>
          </a:xfrm>
          <a:prstGeom prst="rightArrow">
            <a:avLst/>
          </a:prstGeom>
          <a:solidFill>
            <a:srgbClr val="DC5A20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algn="ctr" defTabSz="2222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ru-RU" sz="1400" b="1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5390" y="1498539"/>
            <a:ext cx="4361787" cy="2752593"/>
          </a:xfrm>
          <a:prstGeom prst="rect">
            <a:avLst/>
          </a:prstGeom>
          <a:solidFill>
            <a:srgbClr val="0C377B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►"/>
            </a:pPr>
            <a:r>
              <a:rPr lang="ru-RU" sz="1400" dirty="0">
                <a:solidFill>
                  <a:schemeClr val="bg1"/>
                </a:solidFill>
              </a:rPr>
              <a:t>Утвержден перечень товаров, работ, услуг закупки которых осуществляются у субъектов малого и среднего </a:t>
            </a:r>
            <a:r>
              <a:rPr lang="ru-RU" sz="1400" dirty="0" smtClean="0">
                <a:solidFill>
                  <a:schemeClr val="bg1"/>
                </a:solidFill>
              </a:rPr>
              <a:t>предпринимательства</a:t>
            </a:r>
          </a:p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►"/>
            </a:pPr>
            <a:endParaRPr lang="ru-RU" sz="1400" dirty="0">
              <a:solidFill>
                <a:schemeClr val="bg1"/>
              </a:solidFill>
            </a:endParaRPr>
          </a:p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►"/>
            </a:pPr>
            <a:r>
              <a:rPr lang="ru-RU" sz="1400" dirty="0">
                <a:solidFill>
                  <a:schemeClr val="bg1"/>
                </a:solidFill>
              </a:rPr>
              <a:t>Введены ключевые показатели эффективности «Доля закупок у субъектов малого и среднего предпринимательства, в том числе по результатам проведенных закупок только среди субъектов МСП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</a:p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►"/>
            </a:pPr>
            <a:endParaRPr lang="ru-RU" sz="1400" dirty="0">
              <a:solidFill>
                <a:schemeClr val="bg1"/>
              </a:solidFill>
            </a:endParaRPr>
          </a:p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►"/>
            </a:pPr>
            <a:r>
              <a:rPr lang="ru-RU" sz="1400" dirty="0">
                <a:solidFill>
                  <a:schemeClr val="bg1"/>
                </a:solidFill>
              </a:rPr>
              <a:t>Ведется постоянное взаимодействие с АО «Федеральная корпорация по развитию малого и среднего предпринимательства»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46701" y="1217939"/>
            <a:ext cx="4651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defRPr/>
            </a:pPr>
            <a:r>
              <a:rPr lang="ru-RU" sz="1200" b="1" u="sng" kern="0" dirty="0">
                <a:solidFill>
                  <a:prstClr val="black"/>
                </a:solidFill>
              </a:rPr>
              <a:t>Доля показателя закупок с </a:t>
            </a:r>
            <a:r>
              <a:rPr lang="ru-RU" sz="1200" b="1" u="sng" kern="0" dirty="0" smtClean="0">
                <a:solidFill>
                  <a:prstClr val="black"/>
                </a:solidFill>
              </a:rPr>
              <a:t>МСП по </a:t>
            </a:r>
            <a:r>
              <a:rPr lang="ru-RU" sz="1200" b="1" u="sng" kern="0" dirty="0">
                <a:solidFill>
                  <a:prstClr val="black"/>
                </a:solidFill>
              </a:rPr>
              <a:t>Группе РусГидро </a:t>
            </a:r>
            <a:r>
              <a:rPr lang="ru-RU" sz="1200" b="1" u="sng" kern="0" dirty="0" smtClean="0">
                <a:solidFill>
                  <a:prstClr val="black"/>
                </a:solidFill>
              </a:rPr>
              <a:t>в 2016г., млрд. руб. с НДС:</a:t>
            </a:r>
            <a:endParaRPr lang="ru-RU" sz="1200" b="1" u="sng" kern="0" dirty="0">
              <a:solidFill>
                <a:prstClr val="black"/>
              </a:solidFill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4825497" y="3205778"/>
            <a:ext cx="2624929" cy="1069243"/>
          </a:xfrm>
          <a:prstGeom prst="wedgeRoundRectCallout">
            <a:avLst>
              <a:gd name="adj1" fmla="val -5350"/>
              <a:gd name="adj2" fmla="val -99890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Под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действие Постановления 1352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попадает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23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компании Группы РусГидро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27038" y="7095434"/>
            <a:ext cx="9069462" cy="45397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Bef>
                <a:spcPts val="300"/>
              </a:spcBef>
              <a:buClr>
                <a:srgbClr val="0C377B"/>
              </a:buClr>
            </a:pP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*– Плановые значения предусмотрены Постановлением Правительства </a:t>
            </a:r>
            <a:r>
              <a:rPr lang="ru-RU" sz="900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РФ </a:t>
            </a: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от 11.12.2014г</a:t>
            </a:r>
            <a:r>
              <a:rPr lang="ru-RU" sz="900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. № 1352 «Об особенностях участия субъектов малого и среднего предпринимательства в закупках товаров, работ, услуг отдельными видами юридических лиц»</a:t>
            </a:r>
          </a:p>
          <a:p>
            <a:pPr>
              <a:spcBef>
                <a:spcPts val="300"/>
              </a:spcBef>
              <a:buClr>
                <a:srgbClr val="0C377B"/>
              </a:buClr>
            </a:pPr>
            <a:endParaRPr lang="ru-RU" sz="900" i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35242" y="1265818"/>
            <a:ext cx="1287164" cy="227003"/>
          </a:xfrm>
          <a:prstGeom prst="rect">
            <a:avLst/>
          </a:prstGeom>
          <a:solidFill>
            <a:srgbClr val="DC5A20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defTabSz="2222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ru-RU" sz="1600" b="1" kern="0" dirty="0" smtClean="0">
                <a:solidFill>
                  <a:schemeClr val="bg1"/>
                </a:solidFill>
                <a:latin typeface="Calibri"/>
              </a:rPr>
              <a:t>МСП</a:t>
            </a:r>
            <a:endParaRPr lang="ru-RU" sz="1600" b="1" kern="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990" y="1621867"/>
            <a:ext cx="3436519" cy="27136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55304" y="4767158"/>
            <a:ext cx="45552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u="sng" dirty="0" smtClean="0">
                <a:solidFill>
                  <a:schemeClr val="tx2"/>
                </a:solidFill>
              </a:rPr>
              <a:t>Доля показателя по Дагестанскому Филиалу в 2016г.</a:t>
            </a:r>
          </a:p>
          <a:p>
            <a:endParaRPr lang="ru-RU" sz="1200" dirty="0" smtClean="0"/>
          </a:p>
          <a:p>
            <a:r>
              <a:rPr lang="ru-RU" sz="1200" dirty="0" smtClean="0"/>
              <a:t>821,2 </a:t>
            </a:r>
            <a:r>
              <a:rPr lang="ru-RU" sz="1200" dirty="0"/>
              <a:t>млн </a:t>
            </a:r>
            <a:r>
              <a:rPr lang="ru-RU" sz="1200" dirty="0" smtClean="0"/>
              <a:t>руб. Договоры с учетом исключений по ППРФ1352</a:t>
            </a:r>
            <a:endParaRPr lang="ru-RU" sz="1200" dirty="0"/>
          </a:p>
          <a:p>
            <a:r>
              <a:rPr lang="ru-RU" sz="1200" dirty="0" smtClean="0"/>
              <a:t>411,3 млн руб. Закупки у субъектов МСП</a:t>
            </a:r>
          </a:p>
          <a:p>
            <a:r>
              <a:rPr lang="ru-RU" sz="1200" dirty="0" smtClean="0"/>
              <a:t>50 %</a:t>
            </a:r>
          </a:p>
        </p:txBody>
      </p:sp>
    </p:spTree>
    <p:extLst>
      <p:ext uri="{BB962C8B-B14F-4D97-AF65-F5344CB8AC3E}">
        <p14:creationId xmlns:p14="http://schemas.microsoft.com/office/powerpoint/2010/main" val="4283328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35390" y="1164996"/>
            <a:ext cx="10162829" cy="3853532"/>
          </a:xfrm>
          <a:prstGeom prst="rect">
            <a:avLst/>
          </a:prstGeom>
          <a:solidFill>
            <a:srgbClr val="CED7E5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5567274">
            <a:off x="6116299" y="1823390"/>
            <a:ext cx="254523" cy="255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Поддержка субъектов малого и среднего и предпринимательства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1042900"/>
            <a:fld id="{EA766A79-AB32-43AD-AE8B-DD41AB112B75}" type="slidenum">
              <a:rPr lang="ru-RU" smtClean="0"/>
              <a:pPr algn="r" defTabSz="1042900"/>
              <a:t>13</a:t>
            </a:fld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0011" y="5255012"/>
            <a:ext cx="9826625" cy="541192"/>
          </a:xfrm>
          <a:prstGeom prst="rect">
            <a:avLst/>
          </a:prstGeom>
          <a:solidFill>
            <a:schemeClr val="bg1"/>
          </a:solidFill>
          <a:ln w="19050">
            <a:solidFill>
              <a:srgbClr val="DC5A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0000"/>
                </a:solidFill>
              </a:rPr>
              <a:t>Отсутствие требований </a:t>
            </a:r>
            <a:r>
              <a:rPr lang="ru-RU" dirty="0">
                <a:solidFill>
                  <a:srgbClr val="000000"/>
                </a:solidFill>
              </a:rPr>
              <a:t>об обеспечении заявок в процедурах, в которых участниками являются только МСП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0013" y="1813937"/>
            <a:ext cx="9826625" cy="856840"/>
          </a:xfrm>
          <a:prstGeom prst="rect">
            <a:avLst/>
          </a:prstGeom>
          <a:solidFill>
            <a:schemeClr val="bg1"/>
          </a:solidFill>
          <a:ln w="19050">
            <a:solidFill>
              <a:srgbClr val="DC5A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 smtClean="0">
                <a:solidFill>
                  <a:srgbClr val="000000"/>
                </a:solidFill>
              </a:rPr>
              <a:t>По </a:t>
            </a:r>
            <a:r>
              <a:rPr lang="ru-RU" u="sng" dirty="0">
                <a:solidFill>
                  <a:srgbClr val="000000"/>
                </a:solidFill>
              </a:rPr>
              <a:t>договорам, результатом которых является ввод оборудования / объекта в эксплуатацию</a:t>
            </a:r>
            <a:r>
              <a:rPr lang="ru-RU" u="sng" dirty="0" smtClean="0">
                <a:solidFill>
                  <a:srgbClr val="00000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</a:rPr>
              <a:t>банковская </a:t>
            </a:r>
            <a:r>
              <a:rPr lang="ru-RU" dirty="0">
                <a:solidFill>
                  <a:srgbClr val="000000"/>
                </a:solidFill>
              </a:rPr>
              <a:t>гарантия не менее 5% от цены Договора / объекта, если Договором не предусмотрена выплата аванса (для остальных договоров 10</a:t>
            </a:r>
            <a:r>
              <a:rPr lang="ru-RU" dirty="0" smtClean="0">
                <a:solidFill>
                  <a:srgbClr val="000000"/>
                </a:solidFill>
              </a:rPr>
              <a:t>%)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0012" y="2859844"/>
            <a:ext cx="9826625" cy="933557"/>
          </a:xfrm>
          <a:prstGeom prst="rect">
            <a:avLst/>
          </a:prstGeom>
          <a:solidFill>
            <a:schemeClr val="bg1"/>
          </a:solidFill>
          <a:ln w="19050">
            <a:solidFill>
              <a:srgbClr val="DC5A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 smtClean="0">
                <a:solidFill>
                  <a:srgbClr val="000000"/>
                </a:solidFill>
              </a:rPr>
              <a:t>По </a:t>
            </a:r>
            <a:r>
              <a:rPr lang="ru-RU" u="sng" dirty="0">
                <a:solidFill>
                  <a:srgbClr val="000000"/>
                </a:solidFill>
              </a:rPr>
              <a:t>договорам на выполнение проектных и изыскательских работ: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</a:rPr>
              <a:t>удерживается в качестве обеспечительного платежа 5% от цены договора и выплачиваются в течение 30 календарных дней  (по остальным договорам не менее 10% и 70 </a:t>
            </a:r>
            <a:r>
              <a:rPr lang="ru-RU" dirty="0" smtClean="0">
                <a:solidFill>
                  <a:srgbClr val="000000"/>
                </a:solidFill>
              </a:rPr>
              <a:t>дней).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7898" y="1230977"/>
            <a:ext cx="8546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Обеспечение исполнения обязательств со стороны МСП </a:t>
            </a:r>
            <a:r>
              <a:rPr lang="ru-RU" dirty="0" smtClean="0">
                <a:solidFill>
                  <a:srgbClr val="000000"/>
                </a:solidFill>
              </a:rPr>
              <a:t>предусмотрено: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0011" y="3969419"/>
            <a:ext cx="9826625" cy="933557"/>
          </a:xfrm>
          <a:prstGeom prst="rect">
            <a:avLst/>
          </a:prstGeom>
          <a:solidFill>
            <a:schemeClr val="bg1"/>
          </a:solidFill>
          <a:ln w="19050">
            <a:solidFill>
              <a:srgbClr val="DC5A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0000"/>
                </a:solidFill>
              </a:rPr>
              <a:t>Расчет за поставленный товар, выполненные работы, оказанные услуги осуществляется - для договоров с МСП в течение 30 календарных дней (для остальных договоров в течение 60 календарных </a:t>
            </a:r>
            <a:r>
              <a:rPr lang="ru-RU" dirty="0" smtClean="0">
                <a:solidFill>
                  <a:srgbClr val="000000"/>
                </a:solidFill>
              </a:rPr>
              <a:t>дней по группе РАО ЭС Востока).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0011" y="5995891"/>
            <a:ext cx="9826626" cy="830422"/>
          </a:xfrm>
          <a:prstGeom prst="rect">
            <a:avLst/>
          </a:prstGeom>
          <a:solidFill>
            <a:schemeClr val="bg1"/>
          </a:solidFill>
          <a:ln w="19050">
            <a:solidFill>
              <a:srgbClr val="DC5A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0000"/>
                </a:solidFill>
              </a:rPr>
              <a:t>РусГидро реализует «Программу партнерства между ПАО «РусГидро» и субъектами МСП», направленную на формирование сети квалифицированных и ответственных партнеров из числа субъектов МСП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88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Основные принципы оценки заявок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1042900"/>
            <a:fld id="{EA766A79-AB32-43AD-AE8B-DD41AB112B75}" type="slidenum">
              <a:rPr lang="ru-RU" smtClean="0"/>
              <a:pPr algn="r" defTabSz="1042900"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6488" y="1514700"/>
            <a:ext cx="9826625" cy="541192"/>
          </a:xfrm>
          <a:prstGeom prst="rect">
            <a:avLst/>
          </a:prstGeom>
          <a:solidFill>
            <a:schemeClr val="bg1"/>
          </a:solidFill>
          <a:ln w="19050">
            <a:solidFill>
              <a:srgbClr val="DC5A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Оценка участников осуществляется по заранее определенным в документации критериям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013" y="2431546"/>
            <a:ext cx="9826625" cy="639974"/>
          </a:xfrm>
          <a:prstGeom prst="rect">
            <a:avLst/>
          </a:prstGeom>
          <a:solidFill>
            <a:schemeClr val="bg1"/>
          </a:solidFill>
          <a:ln w="19050">
            <a:solidFill>
              <a:srgbClr val="DC5A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Одинаковый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подход ко всем заявкам при их оценке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010" y="3297859"/>
            <a:ext cx="9826625" cy="658148"/>
          </a:xfrm>
          <a:prstGeom prst="rect">
            <a:avLst/>
          </a:prstGeom>
          <a:solidFill>
            <a:schemeClr val="bg1"/>
          </a:solidFill>
          <a:ln w="19050">
            <a:solidFill>
              <a:srgbClr val="DC5A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несоответствии заявки участника отборочным критериям, заявка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отклоняется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010" y="4104335"/>
            <a:ext cx="9826625" cy="805121"/>
          </a:xfrm>
          <a:prstGeom prst="rect">
            <a:avLst/>
          </a:prstGeom>
          <a:solidFill>
            <a:schemeClr val="bg1"/>
          </a:solidFill>
          <a:ln w="19050">
            <a:solidFill>
              <a:srgbClr val="DC5A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Решения о выборе принимаются коллегиально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с учетом экспертных заключений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членов экспертной группы по направлениям: тех.,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квал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бзп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., юр., фин.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010" y="5119573"/>
            <a:ext cx="9826625" cy="638429"/>
          </a:xfrm>
          <a:prstGeom prst="rect">
            <a:avLst/>
          </a:prstGeom>
          <a:solidFill>
            <a:schemeClr val="bg1"/>
          </a:solidFill>
          <a:ln w="19050">
            <a:solidFill>
              <a:srgbClr val="DC5A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Может применяться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балльная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оценка на основе измеряемых оценочных критериев (в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т.ч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– цена)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0010" y="5984341"/>
            <a:ext cx="9826625" cy="665978"/>
          </a:xfrm>
          <a:prstGeom prst="rect">
            <a:avLst/>
          </a:prstGeom>
          <a:solidFill>
            <a:schemeClr val="bg1"/>
          </a:solidFill>
          <a:ln w="19050">
            <a:solidFill>
              <a:srgbClr val="DC5A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Критерии оценки формируются на основе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приоритетов и требований Заказчика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одновременным соблюдением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принципа расширения конкуренции</a:t>
            </a:r>
          </a:p>
        </p:txBody>
      </p:sp>
    </p:spTree>
    <p:extLst>
      <p:ext uri="{BB962C8B-B14F-4D97-AF65-F5344CB8AC3E}">
        <p14:creationId xmlns:p14="http://schemas.microsoft.com/office/powerpoint/2010/main" val="242419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Взаимодействие Заказчика и Участника в процессе закупки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1042900"/>
            <a:fld id="{EA766A79-AB32-43AD-AE8B-DD41AB112B75}" type="slidenum">
              <a:rPr lang="ru-RU" smtClean="0"/>
              <a:pPr algn="r" defTabSz="1042900"/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87232" y="1375238"/>
            <a:ext cx="7172781" cy="155808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►"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Секретарь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закупочной комиссии –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единое окно для общения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с заказчиком для участника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закупки</a:t>
            </a:r>
          </a:p>
          <a:p>
            <a:pPr marL="0" lvl="1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►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Существует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запрет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на общение с участниками закупки иным лицам,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кроме секретаря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закупочной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комиссии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9" y="1455194"/>
            <a:ext cx="2313699" cy="14781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87231" y="4606774"/>
            <a:ext cx="7172781" cy="20113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►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Участники могут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пожаловаться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на действия организатора либо заказчика закупки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в Центральную закупочную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комиссию</a:t>
            </a:r>
          </a:p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►"/>
            </a:pPr>
            <a:endParaRPr lang="ru-RU" b="1" dirty="0" smtClean="0">
              <a:solidFill>
                <a:srgbClr val="002060"/>
              </a:solidFill>
              <a:latin typeface="+mj-lt"/>
            </a:endParaRPr>
          </a:p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►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Также жалобы принимает «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Горячая линия РусГидро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940" y="2833916"/>
            <a:ext cx="2651990" cy="23532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3388" y="3157630"/>
            <a:ext cx="7587981" cy="116992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►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Все взаимодействие с участниками осуществляется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официально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, путем направления писем (в том числе запросы разъяснений- через ЭТП)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01" y="5924358"/>
            <a:ext cx="2586073" cy="4352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41" y="4724970"/>
            <a:ext cx="193869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46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Примеры ошибок и некорректного поведения участников закупок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1042900"/>
            <a:fld id="{EA766A79-AB32-43AD-AE8B-DD41AB112B75}" type="slidenum">
              <a:rPr lang="ru-RU" smtClean="0"/>
              <a:pPr algn="r" defTabSz="1042900"/>
              <a:t>16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1192" y="1347240"/>
            <a:ext cx="9243588" cy="565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ru-RU" b="1" u="sng" dirty="0">
                <a:solidFill>
                  <a:srgbClr val="002060"/>
                </a:solidFill>
                <a:latin typeface="+mj-lt"/>
              </a:rPr>
              <a:t>Низкая активность участников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в части уточняющих вопросов на этапе подготовки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заявок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780" y="1368148"/>
            <a:ext cx="536593" cy="456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3"/>
          <a:stretch/>
        </p:blipFill>
        <p:spPr>
          <a:xfrm>
            <a:off x="123699" y="2063521"/>
            <a:ext cx="934848" cy="7068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39914" y="2134274"/>
            <a:ext cx="9155490" cy="565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  <a:latin typeface="+mj-lt"/>
              </a:rPr>
              <a:t>Поздняя или некачественная 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загрузка документов на ЭТП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, неработоспособность ключа ЭЦП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7427" y="2903613"/>
            <a:ext cx="9243588" cy="565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  <a:latin typeface="+mj-lt"/>
              </a:rPr>
              <a:t>При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многолотовых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закупках – подача заявок 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не на те лоты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827" y="2860812"/>
            <a:ext cx="452546" cy="6302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42729" y="3665259"/>
            <a:ext cx="9155490" cy="565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ru-RU" b="1" u="sng" dirty="0">
                <a:solidFill>
                  <a:srgbClr val="002060"/>
                </a:solidFill>
                <a:latin typeface="+mj-lt"/>
              </a:rPr>
              <a:t>«Согласованное»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участие двух и более участников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9" y="3597920"/>
            <a:ext cx="955908" cy="6363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53498" y="4384146"/>
            <a:ext cx="9243588" cy="565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ru-RU" b="1" u="sng" dirty="0">
                <a:solidFill>
                  <a:srgbClr val="002060"/>
                </a:solidFill>
                <a:latin typeface="+mj-lt"/>
              </a:rPr>
              <a:t>Попытки влияния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на других самостоятельных участников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39914" y="5068421"/>
            <a:ext cx="9155490" cy="565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  <a:latin typeface="+mj-lt"/>
              </a:rPr>
              <a:t>«Слепое» согласие с требованиями Заказчика 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в расчете на изменение договора в будущем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95883" y="6355718"/>
            <a:ext cx="9155490" cy="565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ru-RU" b="1" u="sng" dirty="0">
                <a:solidFill>
                  <a:srgbClr val="002060"/>
                </a:solidFill>
                <a:latin typeface="+mj-lt"/>
              </a:rPr>
              <a:t>Нежелание раскрывать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реальную структуру стоимости, трудозатраты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9831" y="5731077"/>
            <a:ext cx="9243588" cy="565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ru-RU" b="1" u="sng" dirty="0">
                <a:solidFill>
                  <a:srgbClr val="002060"/>
                </a:solidFill>
                <a:latin typeface="+mj-lt"/>
              </a:rPr>
              <a:t>Злоупотребление правом обжалования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в ФАС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3419" y="4254895"/>
            <a:ext cx="536595" cy="7621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626" y="5007994"/>
            <a:ext cx="673603" cy="6957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827" y="5741757"/>
            <a:ext cx="871379" cy="5832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9" y="6415093"/>
            <a:ext cx="480093" cy="50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66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0" y="216272"/>
            <a:ext cx="10090435" cy="718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3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05858" y="216273"/>
          <a:ext cx="161027" cy="165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58" y="216273"/>
                        <a:ext cx="161027" cy="165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Content Placeholder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4471023" y="4902747"/>
            <a:ext cx="5242659" cy="1871290"/>
          </a:xfrm>
          <a:prstGeom prst="rect">
            <a:avLst/>
          </a:prstGeom>
          <a:solidFill>
            <a:srgbClr val="DC5A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24" tIns="49162" rIns="98324" bIns="49162"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ts val="645"/>
              </a:spcBef>
            </a:pPr>
            <a:endParaRPr lang="ru-RU" altLang="ru-RU" sz="4337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0725" name="Content Placeholder 1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 bwMode="auto">
          <a:xfrm>
            <a:off x="4788396" y="5148622"/>
            <a:ext cx="5492378" cy="1859737"/>
          </a:xfrm>
          <a:solidFill>
            <a:schemeClr val="accent4">
              <a:lumMod val="40000"/>
              <a:lumOff val="60000"/>
            </a:schemeClr>
          </a:solidFill>
          <a:extLst/>
        </p:spPr>
        <p:txBody>
          <a:bodyPr vert="horz" wrap="square" lIns="98324" tIns="49162" rIns="98324" bIns="49162" numCol="1" anchor="t" anchorCtr="0" compatLnSpc="1">
            <a:prstTxWarp prst="textNoShape">
              <a:avLst/>
            </a:prstTxWarp>
          </a:bodyPr>
          <a:lstStyle/>
          <a:p>
            <a:endParaRPr lang="en-US" altLang="ru-RU" dirty="0" smtClean="0">
              <a:cs typeface="Arial" pitchFamily="34" charset="0"/>
            </a:endParaRPr>
          </a:p>
          <a:p>
            <a:endParaRPr lang="en-US" altLang="ru-RU" dirty="0" smtClean="0">
              <a:cs typeface="Arial" pitchFamily="34" charset="0"/>
            </a:endParaRPr>
          </a:p>
          <a:p>
            <a:endParaRPr lang="ru-RU" altLang="ru-RU" dirty="0" smtClean="0">
              <a:cs typeface="Arial" pitchFamily="34" charset="0"/>
            </a:endParaRPr>
          </a:p>
          <a:p>
            <a:endParaRPr lang="en-US" altLang="ru-RU" dirty="0" smtClean="0">
              <a:cs typeface="Arial" pitchFamily="34" charset="0"/>
            </a:endParaRPr>
          </a:p>
        </p:txBody>
      </p:sp>
      <p:sp>
        <p:nvSpPr>
          <p:cNvPr id="30726" name="TextBox 2"/>
          <p:cNvSpPr txBox="1">
            <a:spLocks noChangeArrowheads="1"/>
          </p:cNvSpPr>
          <p:nvPr/>
        </p:nvSpPr>
        <p:spPr bwMode="auto">
          <a:xfrm>
            <a:off x="4839104" y="5148621"/>
            <a:ext cx="5139842" cy="50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324" tIns="49162" rIns="98324" bIns="49162">
            <a:spAutoFit/>
          </a:bodyPr>
          <a:lstStyle>
            <a:lvl1pPr defTabSz="9445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640" b="1" dirty="0">
                <a:solidFill>
                  <a:schemeClr val="tx2"/>
                </a:solidFill>
                <a:latin typeface="Calibri" pitchFamily="34" charset="0"/>
              </a:rPr>
              <a:t>Спасибо за внимание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265603" y="188218"/>
            <a:ext cx="10121940" cy="25445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56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324" tIns="49162" rIns="98324" bIns="49162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2" descr="C:\Users\oovechkin001\Desktop\Desktop\Шкф\esk_rusgidro_i_kraskom_dogovorilis_o_sotrudnichestve_v_oblasti_zhkh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24129" r="7799" b="25838"/>
          <a:stretch>
            <a:fillRect/>
          </a:stretch>
        </p:blipFill>
        <p:spPr bwMode="auto">
          <a:xfrm>
            <a:off x="592908" y="621391"/>
            <a:ext cx="3364778" cy="116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6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620" y="160778"/>
            <a:ext cx="9067601" cy="566704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dirty="0" err="1"/>
              <a:t>РусГидро</a:t>
            </a:r>
            <a:r>
              <a:rPr lang="ru-RU" dirty="0"/>
              <a:t> - один из крупнейших российских энергетических холдингов, являющийся лидером в производстве энергии на базе возобновляемых источников</a:t>
            </a:r>
            <a:endParaRPr lang="en-GB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8491338" y="7243456"/>
            <a:ext cx="1985227" cy="153888"/>
          </a:xfrm>
        </p:spPr>
        <p:txBody>
          <a:bodyPr/>
          <a:lstStyle/>
          <a:p>
            <a:pPr algn="r" defTabSz="829658"/>
            <a:fld id="{EA766A79-AB32-43AD-AE8B-DD41AB112B75}" type="slidenum">
              <a:rPr lang="ru-RU"/>
              <a:pPr algn="r" defTabSz="829658"/>
              <a:t>2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79964" y="5220872"/>
            <a:ext cx="778014" cy="549408"/>
          </a:xfrm>
          <a:prstGeom prst="rect">
            <a:avLst/>
          </a:prstGeom>
        </p:spPr>
        <p:txBody>
          <a:bodyPr lIns="0" tIns="28639" rIns="0" bIns="0" anchor="t"/>
          <a:lstStyle>
            <a:lvl1pPr defTabSz="521450">
              <a:lnSpc>
                <a:spcPct val="80000"/>
              </a:lnSpc>
              <a:defRPr lang="en-US" sz="2400" b="1" dirty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Arial"/>
              </a:defRPr>
            </a:lvl1pPr>
            <a:lvl2pPr algn="ctr" defTabSz="521450">
              <a:defRPr sz="5000">
                <a:latin typeface="Arial" charset="0"/>
                <a:ea typeface="MS PGothic" pitchFamily="34" charset="-128"/>
              </a:defRPr>
            </a:lvl2pPr>
            <a:lvl3pPr algn="ctr" defTabSz="521450">
              <a:defRPr sz="5000">
                <a:latin typeface="Arial" charset="0"/>
                <a:ea typeface="MS PGothic" pitchFamily="34" charset="-128"/>
              </a:defRPr>
            </a:lvl3pPr>
            <a:lvl4pPr algn="ctr" defTabSz="521450">
              <a:defRPr sz="5000">
                <a:latin typeface="Arial" charset="0"/>
                <a:ea typeface="MS PGothic" pitchFamily="34" charset="-128"/>
              </a:defRPr>
            </a:lvl4pPr>
            <a:lvl5pPr algn="ctr" defTabSz="521450">
              <a:defRPr sz="5000">
                <a:latin typeface="Arial" charset="0"/>
                <a:ea typeface="MS PGothic" pitchFamily="34" charset="-128"/>
              </a:defRPr>
            </a:lvl5pPr>
            <a:lvl6pPr marL="521450" algn="ctr" defTabSz="521450" fontAlgn="base">
              <a:spcBef>
                <a:spcPct val="0"/>
              </a:spcBef>
              <a:spcAft>
                <a:spcPct val="0"/>
              </a:spcAft>
              <a:defRPr sz="5000">
                <a:latin typeface="Arial" charset="0"/>
              </a:defRPr>
            </a:lvl6pPr>
            <a:lvl7pPr marL="1042900" algn="ctr" defTabSz="521450" fontAlgn="base">
              <a:spcBef>
                <a:spcPct val="0"/>
              </a:spcBef>
              <a:spcAft>
                <a:spcPct val="0"/>
              </a:spcAft>
              <a:defRPr sz="5000">
                <a:latin typeface="Arial" charset="0"/>
              </a:defRPr>
            </a:lvl7pPr>
            <a:lvl8pPr marL="1564348" algn="ctr" defTabSz="521450" fontAlgn="base">
              <a:spcBef>
                <a:spcPct val="0"/>
              </a:spcBef>
              <a:spcAft>
                <a:spcPct val="0"/>
              </a:spcAft>
              <a:defRPr sz="5000">
                <a:latin typeface="Arial" charset="0"/>
              </a:defRPr>
            </a:lvl8pPr>
            <a:lvl9pPr marL="2085798" algn="ctr" defTabSz="521450" fontAlgn="base">
              <a:spcBef>
                <a:spcPct val="0"/>
              </a:spcBef>
              <a:spcAft>
                <a:spcPct val="0"/>
              </a:spcAft>
              <a:defRPr sz="5000"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27272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862" y="1531340"/>
            <a:ext cx="4289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322" indent="-157863" algn="just">
              <a:buBlip>
                <a:blip r:embed="rId3"/>
              </a:buBlip>
            </a:pPr>
            <a:r>
              <a:rPr lang="ru-RU" sz="1200" dirty="0">
                <a:solidFill>
                  <a:srgbClr val="505150"/>
                </a:solidFill>
              </a:rPr>
              <a:t>Установленная мощность активов Группы составляет </a:t>
            </a:r>
            <a:r>
              <a:rPr lang="ru-RU" sz="1200" dirty="0" smtClean="0">
                <a:solidFill>
                  <a:srgbClr val="505150"/>
                </a:solidFill>
              </a:rPr>
              <a:t>38,9 </a:t>
            </a:r>
            <a:r>
              <a:rPr lang="ru-RU" sz="1200" dirty="0">
                <a:solidFill>
                  <a:srgbClr val="505150"/>
                </a:solidFill>
              </a:rPr>
              <a:t>ГВт.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861" y="2179902"/>
            <a:ext cx="4284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322" indent="-157863" algn="just">
              <a:buBlip>
                <a:blip r:embed="rId3"/>
              </a:buBlip>
            </a:pPr>
            <a:r>
              <a:rPr lang="ru-RU" sz="1200" dirty="0">
                <a:solidFill>
                  <a:srgbClr val="505150"/>
                </a:solidFill>
              </a:rPr>
              <a:t>Компания владеет более 70 гидроэлектростанциями и иными энергетическими активами,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862" y="5521561"/>
            <a:ext cx="98409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322" indent="-157863" algn="just">
              <a:buBlip>
                <a:blip r:embed="rId3"/>
              </a:buBlip>
            </a:pPr>
            <a:r>
              <a:rPr lang="ru-RU" sz="1200" dirty="0" smtClean="0"/>
              <a:t>Группа РусГидро развивает </a:t>
            </a:r>
            <a:r>
              <a:rPr lang="ru-RU" sz="1200" dirty="0"/>
              <a:t>такие направления в области ВИЭ, как солнечная, ветровая, геотермальная энергетика и малые </a:t>
            </a:r>
            <a:r>
              <a:rPr lang="ru-RU" sz="1200" dirty="0" smtClean="0"/>
              <a:t>ГЭС</a:t>
            </a:r>
            <a:endParaRPr lang="ru-RU" sz="1200" dirty="0" smtClean="0">
              <a:solidFill>
                <a:srgbClr val="5051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793" y="5793970"/>
            <a:ext cx="10146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322" indent="-157863" algn="just">
              <a:buBlip>
                <a:blip r:embed="rId3"/>
              </a:buBlip>
            </a:pPr>
            <a:r>
              <a:rPr lang="ru-RU" sz="1200" dirty="0">
                <a:solidFill>
                  <a:srgbClr val="505150"/>
                </a:solidFill>
              </a:rPr>
              <a:t>В Группу </a:t>
            </a:r>
            <a:r>
              <a:rPr lang="ru-RU" sz="1200" dirty="0" smtClean="0">
                <a:solidFill>
                  <a:srgbClr val="505150"/>
                </a:solidFill>
              </a:rPr>
              <a:t>также входят сбытовые, ремонтные, строительные, научные и проектные организации</a:t>
            </a:r>
            <a:endParaRPr lang="ru-RU" sz="1200" dirty="0">
              <a:solidFill>
                <a:srgbClr val="5051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875" y="2828464"/>
            <a:ext cx="428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459" algn="just"/>
            <a:r>
              <a:rPr lang="ru-RU" sz="1200" dirty="0" smtClean="0">
                <a:solidFill>
                  <a:srgbClr val="505150"/>
                </a:solidFill>
              </a:rPr>
              <a:t>Дагестанским Филиалом эксплуатируются 9 крупных и средних по мощности станций и 7 малых ГЭС.</a:t>
            </a:r>
          </a:p>
          <a:p>
            <a:pPr marL="69459" algn="just"/>
            <a:r>
              <a:rPr lang="ru-RU" sz="1200" dirty="0" smtClean="0">
                <a:solidFill>
                  <a:srgbClr val="505150"/>
                </a:solidFill>
              </a:rPr>
              <a:t>Общая мощность 1,885 МВТ</a:t>
            </a:r>
            <a:endParaRPr lang="ru-RU" sz="1200" dirty="0">
              <a:solidFill>
                <a:srgbClr val="5051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3895" y="6236489"/>
            <a:ext cx="9915165" cy="53438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85915" tIns="28639" rIns="85915" bIns="28639" numCol="1" spcCol="1270" anchor="ctr" anchorCtr="0"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Стоимость проведенных закупок </a:t>
            </a:r>
            <a:r>
              <a:rPr lang="ru-RU" sz="1400" b="1" dirty="0" smtClean="0">
                <a:solidFill>
                  <a:schemeClr val="bg1"/>
                </a:solidFill>
              </a:rPr>
              <a:t>в </a:t>
            </a:r>
            <a:r>
              <a:rPr lang="ru-RU" sz="1400" b="1" dirty="0">
                <a:solidFill>
                  <a:schemeClr val="bg1"/>
                </a:solidFill>
              </a:rPr>
              <a:t>2016 г.: 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226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млрд. руб. с </a:t>
            </a:r>
            <a:r>
              <a:rPr lang="ru-RU" sz="1400" b="1" dirty="0" smtClean="0">
                <a:solidFill>
                  <a:schemeClr val="bg1"/>
                </a:solidFill>
              </a:rPr>
              <a:t>НДС  (</a:t>
            </a:r>
            <a:r>
              <a:rPr lang="ru-RU" b="1" dirty="0" smtClean="0">
                <a:solidFill>
                  <a:schemeClr val="bg1"/>
                </a:solidFill>
              </a:rPr>
              <a:t>15 350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закупочных процедур</a:t>
            </a:r>
            <a:r>
              <a:rPr lang="ru-RU" sz="1400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 Дагестанскому Филиалу: 2 млрд. </a:t>
            </a:r>
            <a:r>
              <a:rPr lang="ru-RU" sz="1400" b="1" dirty="0" err="1" smtClean="0">
                <a:solidFill>
                  <a:schemeClr val="bg1"/>
                </a:solidFill>
              </a:rPr>
              <a:t>руб</a:t>
            </a:r>
            <a:r>
              <a:rPr lang="ru-RU" sz="1400" b="1" dirty="0" smtClean="0">
                <a:solidFill>
                  <a:schemeClr val="bg1"/>
                </a:solidFill>
              </a:rPr>
              <a:t> (187 закупочных процедур)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996" y="1531340"/>
            <a:ext cx="6316003" cy="374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Основные категории закупок </a:t>
            </a:r>
            <a:r>
              <a:rPr lang="ru-RU" dirty="0" smtClean="0"/>
              <a:t>ПАО «РусГидро»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1042900"/>
            <a:fld id="{EA766A79-AB32-43AD-AE8B-DD41AB112B75}" type="slidenum">
              <a:rPr lang="ru-RU" smtClean="0"/>
              <a:pPr algn="r" defTabSz="1042900"/>
              <a:t>3</a:t>
            </a:fld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9463" y="4387094"/>
            <a:ext cx="1719507" cy="811056"/>
          </a:xfrm>
          <a:prstGeom prst="rect">
            <a:avLst/>
          </a:prstGeom>
          <a:effectLst>
            <a:glow rad="228600">
              <a:srgbClr val="DC5A20">
                <a:alpha val="40000"/>
              </a:srgb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63" y="2980178"/>
            <a:ext cx="1719507" cy="830752"/>
          </a:xfrm>
          <a:prstGeom prst="rect">
            <a:avLst/>
          </a:prstGeom>
          <a:effectLst>
            <a:glow rad="228600">
              <a:srgbClr val="DC5A20">
                <a:alpha val="40000"/>
              </a:srgbClr>
            </a:glow>
          </a:effectLst>
        </p:spPr>
      </p:pic>
      <p:pic>
        <p:nvPicPr>
          <p:cNvPr id="3074" name="Picture 2" descr="https://genergynews.files.wordpress.com/2012/10/hydro-manufacturing-francis-turbine-workers.jpg?w=7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463" y="1577262"/>
            <a:ext cx="1719507" cy="811326"/>
          </a:xfrm>
          <a:prstGeom prst="rect">
            <a:avLst/>
          </a:prstGeom>
          <a:effectLst>
            <a:glow rad="228600">
              <a:srgbClr val="DC5A2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80" y="5713776"/>
            <a:ext cx="1731890" cy="828601"/>
          </a:xfrm>
          <a:prstGeom prst="rect">
            <a:avLst/>
          </a:prstGeom>
          <a:effectLst>
            <a:glow rad="228600">
              <a:srgbClr val="DC5A20">
                <a:alpha val="40000"/>
              </a:srgbClr>
            </a:glow>
          </a:effectLst>
        </p:spPr>
      </p:pic>
      <p:grpSp>
        <p:nvGrpSpPr>
          <p:cNvPr id="41" name="Группа 40"/>
          <p:cNvGrpSpPr/>
          <p:nvPr/>
        </p:nvGrpSpPr>
        <p:grpSpPr>
          <a:xfrm>
            <a:off x="6677545" y="1620781"/>
            <a:ext cx="3680960" cy="1631710"/>
            <a:chOff x="6401106" y="1615407"/>
            <a:chExt cx="3680960" cy="1631710"/>
          </a:xfrm>
        </p:grpSpPr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6401106" y="1615407"/>
              <a:ext cx="3680960" cy="367521"/>
              <a:chOff x="3637" y="1457"/>
              <a:chExt cx="1300" cy="204"/>
            </a:xfrm>
          </p:grpSpPr>
          <p:sp>
            <p:nvSpPr>
              <p:cNvPr id="13" name="AutoShape 11"/>
              <p:cNvSpPr>
                <a:spLocks noChangeArrowheads="1"/>
              </p:cNvSpPr>
              <p:nvPr/>
            </p:nvSpPr>
            <p:spPr bwMode="gray">
              <a:xfrm flipH="1">
                <a:off x="4878" y="1457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AutoShape 12"/>
              <p:cNvSpPr>
                <a:spLocks noChangeArrowheads="1"/>
              </p:cNvSpPr>
              <p:nvPr/>
            </p:nvSpPr>
            <p:spPr bwMode="gray">
              <a:xfrm>
                <a:off x="3637" y="1457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AutoShape 28"/>
            <p:cNvSpPr>
              <a:spLocks noChangeArrowheads="1"/>
            </p:cNvSpPr>
            <p:nvPr/>
          </p:nvSpPr>
          <p:spPr bwMode="gray">
            <a:xfrm>
              <a:off x="6484636" y="2136203"/>
              <a:ext cx="3532621" cy="3398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50" b="1" dirty="0" smtClean="0">
                  <a:solidFill>
                    <a:schemeClr val="bg1"/>
                  </a:solidFill>
                </a:rPr>
                <a:t>Проектные работы</a:t>
              </a:r>
            </a:p>
          </p:txBody>
        </p:sp>
        <p:sp>
          <p:nvSpPr>
            <p:cNvPr id="43" name="AutoShape 28"/>
            <p:cNvSpPr>
              <a:spLocks noChangeArrowheads="1"/>
            </p:cNvSpPr>
            <p:nvPr/>
          </p:nvSpPr>
          <p:spPr bwMode="gray">
            <a:xfrm>
              <a:off x="6484636" y="2494111"/>
              <a:ext cx="3532621" cy="3398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50" b="1" dirty="0" smtClean="0">
                  <a:solidFill>
                    <a:schemeClr val="bg1"/>
                  </a:solidFill>
                </a:rPr>
                <a:t>Расходы на ремонт и техническое обслуживание</a:t>
              </a:r>
            </a:p>
            <a:p>
              <a:pPr algn="ctr"/>
              <a:r>
                <a:rPr lang="ru-RU" sz="1050" b="1" dirty="0" smtClean="0">
                  <a:solidFill>
                    <a:schemeClr val="bg1"/>
                  </a:solidFill>
                </a:rPr>
                <a:t>оборудования и сооружений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AutoShape 28"/>
            <p:cNvSpPr>
              <a:spLocks noChangeArrowheads="1"/>
            </p:cNvSpPr>
            <p:nvPr/>
          </p:nvSpPr>
          <p:spPr bwMode="gray">
            <a:xfrm>
              <a:off x="6450954" y="2907315"/>
              <a:ext cx="3532621" cy="3398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50" b="1" dirty="0" smtClean="0">
                  <a:solidFill>
                    <a:schemeClr val="bg1"/>
                  </a:solidFill>
                </a:rPr>
                <a:t>НИР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438544" y="1476879"/>
            <a:ext cx="3760314" cy="5398819"/>
            <a:chOff x="6361466" y="1536135"/>
            <a:chExt cx="3760314" cy="5398819"/>
          </a:xfrm>
        </p:grpSpPr>
        <p:grpSp>
          <p:nvGrpSpPr>
            <p:cNvPr id="57" name="Group 9"/>
            <p:cNvGrpSpPr>
              <a:grpSpLocks/>
            </p:cNvGrpSpPr>
            <p:nvPr/>
          </p:nvGrpSpPr>
          <p:grpSpPr bwMode="auto">
            <a:xfrm>
              <a:off x="6361466" y="1536135"/>
              <a:ext cx="3740422" cy="529662"/>
              <a:chOff x="3623" y="1413"/>
              <a:chExt cx="1321" cy="294"/>
            </a:xfrm>
          </p:grpSpPr>
          <p:sp>
            <p:nvSpPr>
              <p:cNvPr id="72" name="AutoShape 10"/>
              <p:cNvSpPr>
                <a:spLocks noChangeArrowheads="1"/>
              </p:cNvSpPr>
              <p:nvPr/>
            </p:nvSpPr>
            <p:spPr bwMode="gray">
              <a:xfrm>
                <a:off x="3623" y="1413"/>
                <a:ext cx="1321" cy="29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89020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89020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292929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</a:rPr>
                  <a:t>РусГидро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AutoShape 11"/>
              <p:cNvSpPr>
                <a:spLocks noChangeArrowheads="1"/>
              </p:cNvSpPr>
              <p:nvPr/>
            </p:nvSpPr>
            <p:spPr bwMode="gray">
              <a:xfrm flipH="1">
                <a:off x="4878" y="1457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AutoShape 12"/>
              <p:cNvSpPr>
                <a:spLocks noChangeArrowheads="1"/>
              </p:cNvSpPr>
              <p:nvPr/>
            </p:nvSpPr>
            <p:spPr bwMode="gray">
              <a:xfrm>
                <a:off x="3637" y="1457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AutoShape 13"/>
            <p:cNvSpPr>
              <a:spLocks noChangeArrowheads="1"/>
            </p:cNvSpPr>
            <p:nvPr/>
          </p:nvSpPr>
          <p:spPr bwMode="gray">
            <a:xfrm>
              <a:off x="6391749" y="2099698"/>
              <a:ext cx="3730031" cy="4835256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AutoShape 28"/>
            <p:cNvSpPr>
              <a:spLocks noChangeArrowheads="1"/>
            </p:cNvSpPr>
            <p:nvPr/>
          </p:nvSpPr>
          <p:spPr bwMode="gray">
            <a:xfrm>
              <a:off x="6484636" y="2136203"/>
              <a:ext cx="3532621" cy="3398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50" b="1" dirty="0" smtClean="0">
                  <a:solidFill>
                    <a:schemeClr val="bg1"/>
                  </a:solidFill>
                </a:rPr>
                <a:t>Гидротурбинное оборудование</a:t>
              </a:r>
            </a:p>
          </p:txBody>
        </p:sp>
        <p:sp>
          <p:nvSpPr>
            <p:cNvPr id="60" name="AutoShape 28"/>
            <p:cNvSpPr>
              <a:spLocks noChangeArrowheads="1"/>
            </p:cNvSpPr>
            <p:nvPr/>
          </p:nvSpPr>
          <p:spPr bwMode="gray">
            <a:xfrm>
              <a:off x="6484636" y="2494111"/>
              <a:ext cx="3532621" cy="3398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50" b="1" dirty="0" smtClean="0">
                  <a:solidFill>
                    <a:schemeClr val="bg1"/>
                  </a:solidFill>
                </a:rPr>
                <a:t>Гидрогенераторное оборудование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AutoShape 28"/>
            <p:cNvSpPr>
              <a:spLocks noChangeArrowheads="1"/>
            </p:cNvSpPr>
            <p:nvPr/>
          </p:nvSpPr>
          <p:spPr bwMode="gray">
            <a:xfrm>
              <a:off x="6484635" y="2847726"/>
              <a:ext cx="3532621" cy="3398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50" b="1" dirty="0" smtClean="0">
                  <a:solidFill>
                    <a:schemeClr val="bg1"/>
                  </a:solidFill>
                </a:rPr>
                <a:t>Трансформаторное оборудование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AutoShape 28"/>
            <p:cNvSpPr>
              <a:spLocks noChangeArrowheads="1"/>
            </p:cNvSpPr>
            <p:nvPr/>
          </p:nvSpPr>
          <p:spPr bwMode="gray">
            <a:xfrm>
              <a:off x="6484635" y="3201341"/>
              <a:ext cx="3532621" cy="3398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50" b="1" dirty="0" smtClean="0">
                  <a:solidFill>
                    <a:schemeClr val="bg1"/>
                  </a:solidFill>
                </a:rPr>
                <a:t>Оборудование </a:t>
              </a:r>
              <a:r>
                <a:rPr lang="ru-RU" sz="1050" b="1" dirty="0">
                  <a:solidFill>
                    <a:schemeClr val="bg1"/>
                  </a:solidFill>
                </a:rPr>
                <a:t>КРУЭ, ОРУ</a:t>
              </a:r>
            </a:p>
          </p:txBody>
        </p:sp>
        <p:sp>
          <p:nvSpPr>
            <p:cNvPr id="63" name="AutoShape 28"/>
            <p:cNvSpPr>
              <a:spLocks noChangeArrowheads="1"/>
            </p:cNvSpPr>
            <p:nvPr/>
          </p:nvSpPr>
          <p:spPr bwMode="gray">
            <a:xfrm>
              <a:off x="6484635" y="3554595"/>
              <a:ext cx="3532621" cy="3398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50" b="1" dirty="0" smtClean="0">
                  <a:solidFill>
                    <a:schemeClr val="bg1"/>
                  </a:solidFill>
                </a:rPr>
                <a:t>Оборудование </a:t>
              </a:r>
              <a:r>
                <a:rPr lang="ru-RU" sz="1050" b="1" dirty="0">
                  <a:solidFill>
                    <a:schemeClr val="bg1"/>
                  </a:solidFill>
                </a:rPr>
                <a:t>АСУ ТП, ПА, РЗА и связи</a:t>
              </a:r>
            </a:p>
          </p:txBody>
        </p:sp>
        <p:sp>
          <p:nvSpPr>
            <p:cNvPr id="64" name="AutoShape 28"/>
            <p:cNvSpPr>
              <a:spLocks noChangeArrowheads="1"/>
            </p:cNvSpPr>
            <p:nvPr/>
          </p:nvSpPr>
          <p:spPr bwMode="gray">
            <a:xfrm>
              <a:off x="6484634" y="3913821"/>
              <a:ext cx="3532621" cy="3398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50" b="1" dirty="0" smtClean="0">
                  <a:solidFill>
                    <a:schemeClr val="bg1"/>
                  </a:solidFill>
                </a:rPr>
                <a:t>Масло трансформаторное </a:t>
              </a:r>
              <a:r>
                <a:rPr lang="ru-RU" sz="1050" b="1" dirty="0">
                  <a:solidFill>
                    <a:schemeClr val="bg1"/>
                  </a:solidFill>
                </a:rPr>
                <a:t>и </a:t>
              </a:r>
              <a:r>
                <a:rPr lang="ru-RU" sz="1050" b="1" dirty="0" smtClean="0">
                  <a:solidFill>
                    <a:schemeClr val="bg1"/>
                  </a:solidFill>
                </a:rPr>
                <a:t>турбинное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AutoShape 28"/>
            <p:cNvSpPr>
              <a:spLocks noChangeArrowheads="1"/>
            </p:cNvSpPr>
            <p:nvPr/>
          </p:nvSpPr>
          <p:spPr bwMode="gray">
            <a:xfrm>
              <a:off x="6484634" y="4276128"/>
              <a:ext cx="3532621" cy="3398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50" b="1" dirty="0" smtClean="0">
                  <a:solidFill>
                    <a:schemeClr val="bg1"/>
                  </a:solidFill>
                </a:rPr>
                <a:t>Компрессорное оборудование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AutoShape 28"/>
            <p:cNvSpPr>
              <a:spLocks noChangeArrowheads="1"/>
            </p:cNvSpPr>
            <p:nvPr/>
          </p:nvSpPr>
          <p:spPr bwMode="gray">
            <a:xfrm>
              <a:off x="6484634" y="4638796"/>
              <a:ext cx="3532621" cy="3398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50" b="1" dirty="0" smtClean="0">
                  <a:solidFill>
                    <a:schemeClr val="bg1"/>
                  </a:solidFill>
                </a:rPr>
                <a:t>Кабельная продукция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AutoShape 28"/>
            <p:cNvSpPr>
              <a:spLocks noChangeArrowheads="1"/>
            </p:cNvSpPr>
            <p:nvPr/>
          </p:nvSpPr>
          <p:spPr bwMode="gray">
            <a:xfrm>
              <a:off x="6484634" y="5008517"/>
              <a:ext cx="3532621" cy="3398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50" b="1" dirty="0">
                  <a:solidFill>
                    <a:schemeClr val="bg1"/>
                  </a:solidFill>
                </a:rPr>
                <a:t> </a:t>
              </a:r>
              <a:r>
                <a:rPr lang="ru-RU" sz="1050" b="1" dirty="0" smtClean="0">
                  <a:solidFill>
                    <a:schemeClr val="bg1"/>
                  </a:solidFill>
                </a:rPr>
                <a:t>Оборудование </a:t>
              </a:r>
              <a:r>
                <a:rPr lang="ru-RU" sz="1050" b="1" dirty="0">
                  <a:solidFill>
                    <a:schemeClr val="bg1"/>
                  </a:solidFill>
                </a:rPr>
                <a:t>КРУ, ГРУ</a:t>
              </a:r>
            </a:p>
          </p:txBody>
        </p:sp>
        <p:sp>
          <p:nvSpPr>
            <p:cNvPr id="68" name="AutoShape 28"/>
            <p:cNvSpPr>
              <a:spLocks noChangeArrowheads="1"/>
            </p:cNvSpPr>
            <p:nvPr/>
          </p:nvSpPr>
          <p:spPr bwMode="gray">
            <a:xfrm>
              <a:off x="6484633" y="5380238"/>
              <a:ext cx="3532621" cy="3398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50" b="1" dirty="0" smtClean="0">
                  <a:solidFill>
                    <a:schemeClr val="bg1"/>
                  </a:solidFill>
                </a:rPr>
                <a:t>Оборудование </a:t>
              </a:r>
              <a:r>
                <a:rPr lang="ru-RU" sz="1050" b="1" dirty="0">
                  <a:solidFill>
                    <a:schemeClr val="bg1"/>
                  </a:solidFill>
                </a:rPr>
                <a:t>оперативного постоянного тока</a:t>
              </a:r>
            </a:p>
          </p:txBody>
        </p:sp>
        <p:sp>
          <p:nvSpPr>
            <p:cNvPr id="69" name="AutoShape 28"/>
            <p:cNvSpPr>
              <a:spLocks noChangeArrowheads="1"/>
            </p:cNvSpPr>
            <p:nvPr/>
          </p:nvSpPr>
          <p:spPr bwMode="gray">
            <a:xfrm>
              <a:off x="6484633" y="5742906"/>
              <a:ext cx="3532621" cy="3398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50" b="1" dirty="0">
                  <a:solidFill>
                    <a:schemeClr val="bg1"/>
                  </a:solidFill>
                </a:rPr>
                <a:t>Поверка гидромеханического оборудования</a:t>
              </a:r>
            </a:p>
          </p:txBody>
        </p:sp>
        <p:sp>
          <p:nvSpPr>
            <p:cNvPr id="70" name="AutoShape 28"/>
            <p:cNvSpPr>
              <a:spLocks noChangeArrowheads="1"/>
            </p:cNvSpPr>
            <p:nvPr/>
          </p:nvSpPr>
          <p:spPr bwMode="gray">
            <a:xfrm>
              <a:off x="6484632" y="6112747"/>
              <a:ext cx="3532621" cy="3398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50" b="1" dirty="0" smtClean="0">
                  <a:solidFill>
                    <a:schemeClr val="bg1"/>
                  </a:solidFill>
                </a:rPr>
                <a:t>Грузоподъемное оборудование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AutoShape 28"/>
            <p:cNvSpPr>
              <a:spLocks noChangeArrowheads="1"/>
            </p:cNvSpPr>
            <p:nvPr/>
          </p:nvSpPr>
          <p:spPr bwMode="gray">
            <a:xfrm>
              <a:off x="6484632" y="6484468"/>
              <a:ext cx="3532621" cy="3398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50" b="1" dirty="0" smtClean="0">
                  <a:solidFill>
                    <a:schemeClr val="bg1"/>
                  </a:solidFill>
                </a:rPr>
                <a:t>Оборудование </a:t>
              </a:r>
              <a:r>
                <a:rPr lang="ru-RU" sz="1050" b="1" dirty="0">
                  <a:solidFill>
                    <a:schemeClr val="bg1"/>
                  </a:solidFill>
                </a:rPr>
                <a:t>вспомогательных систем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507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Рисунок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86295" flipH="1" flipV="1">
            <a:off x="6202541" y="4496690"/>
            <a:ext cx="515375" cy="62603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254" y="3117578"/>
            <a:ext cx="2936254" cy="1053853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78634" flipH="1">
            <a:off x="8996742" y="3530690"/>
            <a:ext cx="563164" cy="663643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7554" flipH="1" flipV="1">
            <a:off x="5210110" y="3557973"/>
            <a:ext cx="515375" cy="626039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20805" flipH="1">
            <a:off x="8091231" y="4485225"/>
            <a:ext cx="506304" cy="610521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7478" flipV="1">
            <a:off x="6067675" y="2504497"/>
            <a:ext cx="572851" cy="654355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2102">
            <a:off x="8087471" y="2539112"/>
            <a:ext cx="513827" cy="62415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3389" y="151770"/>
            <a:ext cx="9826625" cy="745168"/>
          </a:xfrm>
        </p:spPr>
        <p:txBody>
          <a:bodyPr/>
          <a:lstStyle/>
          <a:p>
            <a:pPr algn="l"/>
            <a:r>
              <a:rPr lang="ru-RU" dirty="0"/>
              <a:t>Прозрачность закупочной </a:t>
            </a:r>
            <a:r>
              <a:rPr lang="ru-RU" dirty="0" smtClean="0"/>
              <a:t>деятельности, </a:t>
            </a:r>
            <a:br>
              <a:rPr lang="ru-RU" dirty="0" smtClean="0"/>
            </a:br>
            <a:r>
              <a:rPr lang="ru-RU" dirty="0" smtClean="0"/>
              <a:t>повышение уровня конкуренции при проведении закупок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902669" y="7112481"/>
            <a:ext cx="2495550" cy="153888"/>
          </a:xfrm>
        </p:spPr>
        <p:txBody>
          <a:bodyPr/>
          <a:lstStyle/>
          <a:p>
            <a:pPr algn="r" defTabSz="829658"/>
            <a:fld id="{EA766A79-AB32-43AD-AE8B-DD41AB112B75}" type="slidenum">
              <a:rPr lang="ru-RU" smtClean="0"/>
              <a:pPr algn="r" defTabSz="829658"/>
              <a:t>4</a:t>
            </a:fld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26719" y="1327790"/>
            <a:ext cx="3765035" cy="1234765"/>
          </a:xfrm>
          <a:prstGeom prst="rect">
            <a:avLst/>
          </a:prstGeom>
          <a:solidFill>
            <a:srgbClr val="0C377B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85915" tIns="28639" rIns="85915" bIns="28639" numCol="1" spcCol="1270" anchor="ctr" anchorCtr="0">
            <a:noAutofit/>
          </a:bodyPr>
          <a:lstStyle/>
          <a:p>
            <a:pPr marL="0" lvl="1" algn="just" defTabSz="212168">
              <a:buClr>
                <a:schemeClr val="bg1"/>
              </a:buClr>
            </a:pPr>
            <a:r>
              <a:rPr lang="ru-RU" sz="1600" dirty="0">
                <a:solidFill>
                  <a:schemeClr val="bg1"/>
                </a:solidFill>
              </a:rPr>
              <a:t>И</a:t>
            </a:r>
            <a:r>
              <a:rPr lang="ru-RU" sz="1600" dirty="0" smtClean="0">
                <a:solidFill>
                  <a:schemeClr val="bg1"/>
                </a:solidFill>
              </a:rPr>
              <a:t>нформация </a:t>
            </a:r>
            <a:r>
              <a:rPr lang="ru-RU" sz="1600" dirty="0">
                <a:solidFill>
                  <a:schemeClr val="bg1"/>
                </a:solidFill>
              </a:rPr>
              <a:t>о закупках Группы РусГидро публикуется на сайте «Единая информационная система в сфере закупок» (ЕИС)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775123" y="2389741"/>
            <a:ext cx="1385351" cy="4419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85915" tIns="28639" rIns="85915" bIns="28639" numCol="1" spcCol="1270" anchor="ctr" anchorCtr="0">
            <a:noAutofit/>
          </a:bodyPr>
          <a:lstStyle/>
          <a:p>
            <a:pPr marL="0" lvl="1" algn="just" defTabSz="212168">
              <a:buClr>
                <a:srgbClr val="0C377B"/>
              </a:buClr>
              <a:defRPr/>
            </a:pPr>
            <a:r>
              <a:rPr lang="ru-RU" sz="1200" kern="0" dirty="0">
                <a:solidFill>
                  <a:prstClr val="black"/>
                </a:solidFill>
              </a:rPr>
              <a:t>План закупок</a:t>
            </a:r>
            <a:endParaRPr lang="ru-RU" sz="1200" i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301948" y="3683862"/>
            <a:ext cx="1209425" cy="456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85915" tIns="28639" rIns="85915" bIns="28639" numCol="1" spcCol="1270" anchor="ctr" anchorCtr="0">
            <a:noAutofit/>
          </a:bodyPr>
          <a:lstStyle/>
          <a:p>
            <a:pPr marL="0" lvl="1" algn="just" defTabSz="212168">
              <a:buClr>
                <a:srgbClr val="0C377B"/>
              </a:buClr>
              <a:defRPr/>
            </a:pPr>
            <a:r>
              <a:rPr lang="ru-RU" sz="1200" kern="0" dirty="0">
                <a:solidFill>
                  <a:prstClr val="black"/>
                </a:solidFill>
              </a:rPr>
              <a:t>Положение             о закупке</a:t>
            </a:r>
            <a:endParaRPr lang="ru-RU" sz="1200" i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649296" y="4562444"/>
            <a:ext cx="1394810" cy="6957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85915" tIns="28639" rIns="85915" bIns="28639" numCol="1" spcCol="1270" anchor="ctr" anchorCtr="0">
            <a:noAutofit/>
          </a:bodyPr>
          <a:lstStyle/>
          <a:p>
            <a:pPr marL="0" lvl="1" defTabSz="212168">
              <a:buClr>
                <a:srgbClr val="0C377B"/>
              </a:buClr>
              <a:defRPr/>
            </a:pPr>
            <a:r>
              <a:rPr lang="ru-RU" sz="1200" kern="0" dirty="0">
                <a:solidFill>
                  <a:prstClr val="black"/>
                </a:solidFill>
              </a:rPr>
              <a:t>Извещения и документации о закупке</a:t>
            </a:r>
            <a:endParaRPr lang="ru-RU" sz="1200" i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532306" y="2386437"/>
            <a:ext cx="1175178" cy="401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85915" tIns="28639" rIns="85915" bIns="28639" numCol="1" spcCol="1270" anchor="ctr" anchorCtr="0">
            <a:noAutofit/>
          </a:bodyPr>
          <a:lstStyle/>
          <a:p>
            <a:pPr marL="0" lvl="1" algn="just" defTabSz="212168">
              <a:buClr>
                <a:srgbClr val="0C377B"/>
              </a:buClr>
              <a:defRPr/>
            </a:pPr>
            <a:r>
              <a:rPr lang="ru-RU" sz="1200" kern="0" dirty="0">
                <a:solidFill>
                  <a:prstClr val="black"/>
                </a:solidFill>
              </a:rPr>
              <a:t>Исполнение договоров</a:t>
            </a:r>
            <a:endParaRPr lang="ru-RU" sz="1200" i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05175" y="3673227"/>
            <a:ext cx="1269813" cy="456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85915" tIns="28639" rIns="85915" bIns="28639" numCol="1" spcCol="1270" anchor="ctr" anchorCtr="0">
            <a:noAutofit/>
          </a:bodyPr>
          <a:lstStyle/>
          <a:p>
            <a:pPr marL="0" lvl="1" algn="just" defTabSz="212168">
              <a:buClr>
                <a:srgbClr val="0C377B"/>
              </a:buClr>
              <a:defRPr/>
            </a:pPr>
            <a:r>
              <a:rPr lang="ru-RU" sz="1200" kern="0" dirty="0">
                <a:solidFill>
                  <a:prstClr val="black"/>
                </a:solidFill>
              </a:rPr>
              <a:t>Заключенные договоры</a:t>
            </a:r>
            <a:endParaRPr lang="ru-RU" sz="1200" i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929222" y="4542838"/>
            <a:ext cx="1263061" cy="6957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85915" tIns="28639" rIns="85915" bIns="28639" numCol="1" spcCol="1270" anchor="ctr" anchorCtr="0">
            <a:noAutofit/>
          </a:bodyPr>
          <a:lstStyle/>
          <a:p>
            <a:pPr marL="0" lvl="1" defTabSz="212168">
              <a:buClr>
                <a:srgbClr val="0C377B"/>
              </a:buClr>
              <a:defRPr/>
            </a:pPr>
            <a:r>
              <a:rPr lang="ru-RU" sz="1200" kern="0" dirty="0">
                <a:solidFill>
                  <a:prstClr val="black"/>
                </a:solidFill>
              </a:rPr>
              <a:t>Результаты закупок</a:t>
            </a:r>
            <a:endParaRPr lang="ru-RU" sz="1200" i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125181" y="1522991"/>
            <a:ext cx="4505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212168">
              <a:buClr>
                <a:srgbClr val="0C377B"/>
              </a:buClr>
              <a:defRPr/>
            </a:pPr>
            <a:r>
              <a:rPr lang="ru-RU" sz="1200" b="1" u="sng" kern="0" dirty="0">
                <a:solidFill>
                  <a:prstClr val="black"/>
                </a:solidFill>
              </a:rPr>
              <a:t>Информация на сайте «Единая Информационная </a:t>
            </a:r>
            <a:r>
              <a:rPr lang="ru-RU" sz="1200" b="1" u="sng" kern="0" dirty="0" smtClean="0">
                <a:solidFill>
                  <a:prstClr val="black"/>
                </a:solidFill>
              </a:rPr>
              <a:t>система  в </a:t>
            </a:r>
            <a:r>
              <a:rPr lang="ru-RU" sz="1200" b="1" u="sng" kern="0" dirty="0">
                <a:solidFill>
                  <a:prstClr val="black"/>
                </a:solidFill>
              </a:rPr>
              <a:t>сфере закупок»:</a:t>
            </a:r>
          </a:p>
        </p:txBody>
      </p:sp>
    </p:spTree>
    <p:extLst>
      <p:ext uri="{BB962C8B-B14F-4D97-AF65-F5344CB8AC3E}">
        <p14:creationId xmlns:p14="http://schemas.microsoft.com/office/powerpoint/2010/main" val="19518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458878" y="1967129"/>
            <a:ext cx="5939341" cy="4822969"/>
            <a:chOff x="7582105" y="4415065"/>
            <a:chExt cx="2994771" cy="26747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82105" y="4415065"/>
              <a:ext cx="2994771" cy="2674736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610485" y="4526757"/>
              <a:ext cx="2919355" cy="2513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Коллегиальность принятия решений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1042900"/>
            <a:fld id="{EA766A79-AB32-43AD-AE8B-DD41AB112B75}" type="slidenum">
              <a:rPr lang="ru-RU" smtClean="0"/>
              <a:pPr algn="r" defTabSz="1042900"/>
              <a:t>5</a:t>
            </a:fld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860272" y="3739981"/>
            <a:ext cx="287951" cy="667051"/>
          </a:xfrm>
          <a:prstGeom prst="rightArrow">
            <a:avLst/>
          </a:prstGeom>
          <a:solidFill>
            <a:srgbClr val="DC5A20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algn="ctr" defTabSz="2222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ru-RU" sz="1400" b="1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52222" y="2168527"/>
            <a:ext cx="2894030" cy="4208248"/>
          </a:xfrm>
          <a:prstGeom prst="rect">
            <a:avLst/>
          </a:prstGeom>
          <a:solidFill>
            <a:srgbClr val="0C377B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marL="0" lvl="1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1600" dirty="0">
                <a:solidFill>
                  <a:schemeClr val="bg1"/>
                </a:solidFill>
              </a:rPr>
              <a:t>В Группе предусмотрены 2 вида коллегиальных органов, принимающих непосредственное участие в сфере закупочной деятельности Группы:</a:t>
            </a:r>
          </a:p>
          <a:p>
            <a:pPr marL="0" lvl="1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1600" dirty="0" smtClean="0">
                <a:solidFill>
                  <a:schemeClr val="bg1"/>
                </a:solidFill>
              </a:rPr>
              <a:t>- Центральная </a:t>
            </a:r>
            <a:r>
              <a:rPr lang="ru-RU" sz="1600" dirty="0">
                <a:solidFill>
                  <a:schemeClr val="bg1"/>
                </a:solidFill>
              </a:rPr>
              <a:t>закупочная комиссия (ЦЗК)</a:t>
            </a:r>
          </a:p>
          <a:p>
            <a:pPr marL="0" lvl="1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1600" dirty="0" smtClean="0">
                <a:solidFill>
                  <a:schemeClr val="bg1"/>
                </a:solidFill>
              </a:rPr>
              <a:t>- Закупочная </a:t>
            </a:r>
            <a:r>
              <a:rPr lang="ru-RU" sz="1600" dirty="0">
                <a:solidFill>
                  <a:schemeClr val="bg1"/>
                </a:solidFill>
              </a:rPr>
              <a:t>комиссия / Специальная закупочная комиссия (ЗК/СЗК)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649304" y="2263790"/>
            <a:ext cx="2609335" cy="2420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t" anchorCtr="0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ЦЗК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786541" y="2263790"/>
            <a:ext cx="2205437" cy="2420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08000" bIns="36000" rtlCol="0" anchor="t" anchorCtr="0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ЗК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649304" y="2716983"/>
            <a:ext cx="2940160" cy="39918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80000" bIns="36000" rtlCol="0" anchor="t" anchorCtr="0"/>
          <a:lstStyle/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Осуществляет согласование проектов планов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закупок</a:t>
            </a:r>
          </a:p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Принимает решения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                               о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проведении закупок, не предусмотренных планом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закупок</a:t>
            </a:r>
          </a:p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Обеспечивает формирование и проведение единой политики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закупок</a:t>
            </a:r>
          </a:p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Осуществляет контроль и координацию закупочной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деятельности</a:t>
            </a:r>
          </a:p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Принимает решения в отношении закупок, параметры которых отличны от утвержденной ГКПЗ (при необходимости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)</a:t>
            </a:r>
          </a:p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endParaRPr lang="ru-RU" sz="1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Рассмотрение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жалоб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82748" y="2637630"/>
            <a:ext cx="2413022" cy="31379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0" tIns="36000" rIns="180000" bIns="36000" rtlCol="0" anchor="t" anchorCtr="0"/>
          <a:lstStyle/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Согласование Извещения и документации о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закупке</a:t>
            </a:r>
          </a:p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Согласование изменений в Извещение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и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документацию о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закупке</a:t>
            </a:r>
          </a:p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Рассмотрение заявок и принятие решений о допуске участников к дальнейшим процедурам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закупки</a:t>
            </a:r>
          </a:p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Принятие решений о проведении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переторжки</a:t>
            </a:r>
          </a:p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Подведение итогов, выбор победителя</a:t>
            </a:r>
          </a:p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 marL="171450" lvl="1" indent="-171450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itchFamily="34" charset="0"/>
              <a:buChar char="►"/>
              <a:defRPr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995230" y="1376696"/>
            <a:ext cx="3199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defRPr/>
            </a:pPr>
            <a:r>
              <a:rPr lang="ru-RU" sz="1400" b="1" u="sng" kern="0" dirty="0" smtClean="0">
                <a:solidFill>
                  <a:prstClr val="black"/>
                </a:solidFill>
              </a:rPr>
              <a:t>Основной функционал ЦЗК/ЗК:</a:t>
            </a:r>
            <a:endParaRPr lang="ru-RU" sz="1400" b="1" u="sng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6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467" y="4388572"/>
            <a:ext cx="1801784" cy="25398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8568964" y="4308049"/>
            <a:ext cx="1998483" cy="8596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14" y="5167672"/>
            <a:ext cx="891688" cy="12569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29" y="5469945"/>
            <a:ext cx="1043964" cy="14716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Выполнение норм законодательства РФ, соблюдение директив и интересов государства, внутренняя система регламентации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1042900"/>
            <a:fld id="{EA766A79-AB32-43AD-AE8B-DD41AB112B75}" type="slidenum">
              <a:rPr lang="ru-RU" smtClean="0"/>
              <a:pPr algn="r" defTabSz="1042900"/>
              <a:t>6</a:t>
            </a:fld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459473" y="3516122"/>
            <a:ext cx="287951" cy="667051"/>
          </a:xfrm>
          <a:prstGeom prst="rightArrow">
            <a:avLst/>
          </a:prstGeom>
          <a:solidFill>
            <a:srgbClr val="DC5A20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algn="ctr" defTabSz="2222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ru-RU" sz="1400" b="1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3" descr="C:\Users\Mac\Documents\ПАО РУСГИДРО\Текущие задачи\Корректировка процессов\Примеры по приложениям\12 лот\2 лис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40" y="1356426"/>
            <a:ext cx="1486561" cy="19989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Mac\Documents\ПАО РУСГИДРО\Текущие задачи\Корректировка процессов\Примеры по приложениям\12 лот\2 лист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857" y="1572652"/>
            <a:ext cx="1551146" cy="20857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Mac\Documents\ПАО РУСГИДРО\Текущие задачи\Корректировка процессов\Примеры по приложениям\12 лот\2 лист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796" y="2801409"/>
            <a:ext cx="1366076" cy="183690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Mac\Documents\ПАО РУСГИДРО\Текущие задачи\Корректировка процессов\Примеры по приложениям\12 лот\2 лист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1" y="4584263"/>
            <a:ext cx="1105561" cy="14865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Mac\Documents\ПАО РУСГИДРО\Текущие задачи\Корректировка процессов\Примеры по приложениям\12 лот\2 лист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03" y="5684957"/>
            <a:ext cx="817681" cy="10994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498773" y="1356426"/>
            <a:ext cx="3478485" cy="5428029"/>
          </a:xfrm>
          <a:prstGeom prst="rect">
            <a:avLst/>
          </a:prstGeom>
          <a:solidFill>
            <a:srgbClr val="0C377B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►"/>
              <a:defRPr/>
            </a:pPr>
            <a:r>
              <a:rPr lang="ru-RU" sz="1600" dirty="0">
                <a:solidFill>
                  <a:schemeClr val="bg1"/>
                </a:solidFill>
              </a:rPr>
              <a:t>Закупочная деятельность Группы РусГидро осуществляется в порядке, определенном внутренними локальными нормативными актами (ЛНА) </a:t>
            </a:r>
            <a:r>
              <a:rPr lang="ru-RU" sz="1600" dirty="0" smtClean="0">
                <a:solidFill>
                  <a:schemeClr val="bg1"/>
                </a:solidFill>
              </a:rPr>
              <a:t>Группы</a:t>
            </a:r>
          </a:p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►"/>
              <a:defRPr/>
            </a:pPr>
            <a:endParaRPr lang="ru-RU" sz="1600" dirty="0">
              <a:solidFill>
                <a:schemeClr val="bg1"/>
              </a:solidFill>
            </a:endParaRPr>
          </a:p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►"/>
              <a:defRPr/>
            </a:pPr>
            <a:r>
              <a:rPr lang="ru-RU" sz="1600" dirty="0">
                <a:solidFill>
                  <a:schemeClr val="bg1"/>
                </a:solidFill>
              </a:rPr>
              <a:t>ЛНА Группы разрабатываются с учетом требований законодательства РФ, Постановлений Правительства и отдельных Директив, регламентирующих закупочную </a:t>
            </a:r>
            <a:r>
              <a:rPr lang="ru-RU" sz="1600" dirty="0" smtClean="0">
                <a:solidFill>
                  <a:schemeClr val="bg1"/>
                </a:solidFill>
              </a:rPr>
              <a:t>деятельность</a:t>
            </a:r>
          </a:p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►"/>
              <a:defRPr/>
            </a:pPr>
            <a:endParaRPr lang="ru-RU" sz="1600" dirty="0">
              <a:solidFill>
                <a:schemeClr val="bg1"/>
              </a:solidFill>
            </a:endParaRPr>
          </a:p>
          <a:p>
            <a:pPr marL="171450" lvl="1" indent="-171450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►"/>
              <a:defRPr/>
            </a:pPr>
            <a:r>
              <a:rPr lang="ru-RU" sz="1600" dirty="0">
                <a:solidFill>
                  <a:schemeClr val="bg1"/>
                </a:solidFill>
              </a:rPr>
              <a:t>Группа РусГидро оперативно реагирует на любые изменения законодательства РФ, в сфере закупочной деятельности, путем внесения соответствующих изменений в ЛНА Группы</a:t>
            </a: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5694679" y="1410523"/>
            <a:ext cx="3016930" cy="563684"/>
          </a:xfrm>
          <a:prstGeom prst="wedgeRoundRectCallout">
            <a:avLst>
              <a:gd name="adj1" fmla="val -55198"/>
              <a:gd name="adj2" fmla="val 40480"/>
              <a:gd name="adj3" fmla="val 16667"/>
            </a:avLst>
          </a:prstGeom>
          <a:solidFill>
            <a:srgbClr val="FDFFE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algn="ctr" defTabSz="2222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ru-RU" sz="1100" b="1" kern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Федеральный закон от 18.07.2011г. </a:t>
            </a:r>
            <a:r>
              <a:rPr lang="ru-RU" sz="1100" b="1" kern="0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             </a:t>
            </a:r>
            <a:r>
              <a:rPr lang="ru-RU" sz="1400" b="1" kern="0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№ </a:t>
            </a:r>
            <a:r>
              <a:rPr lang="ru-RU" sz="1400" b="1" kern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223-ФЗ </a:t>
            </a:r>
            <a:r>
              <a:rPr lang="ru-RU" sz="1100" kern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«О закупках, товаров, работ, услуг отдельными видами юридических лиц»</a:t>
            </a: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6766328" y="2105966"/>
            <a:ext cx="3016930" cy="563684"/>
          </a:xfrm>
          <a:prstGeom prst="wedgeRoundRectCallout">
            <a:avLst>
              <a:gd name="adj1" fmla="val 60101"/>
              <a:gd name="adj2" fmla="val 48842"/>
              <a:gd name="adj3" fmla="val 16667"/>
            </a:avLst>
          </a:prstGeom>
          <a:solidFill>
            <a:srgbClr val="FDFFE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algn="ctr" defTabSz="2222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ru-RU" sz="1100" b="1" kern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Федеральный закон от 26.07.2006г. </a:t>
            </a:r>
            <a:r>
              <a:rPr lang="ru-RU" sz="1100" b="1" kern="0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                     </a:t>
            </a:r>
            <a:r>
              <a:rPr lang="ru-RU" sz="1400" b="1" kern="0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№ </a:t>
            </a:r>
            <a:r>
              <a:rPr lang="ru-RU" sz="1400" b="1" kern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135-ФЗ </a:t>
            </a:r>
            <a:r>
              <a:rPr lang="ru-RU" sz="1100" kern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«О защите конкуренции»</a:t>
            </a: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5346701" y="3516122"/>
            <a:ext cx="4751410" cy="563684"/>
          </a:xfrm>
          <a:prstGeom prst="wedgeRoundRectCallout">
            <a:avLst>
              <a:gd name="adj1" fmla="val -4266"/>
              <a:gd name="adj2" fmla="val -74912"/>
              <a:gd name="adj3" fmla="val 16667"/>
            </a:avLst>
          </a:prstGeom>
          <a:solidFill>
            <a:srgbClr val="FDFFE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algn="ctr" defTabSz="2222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ru-RU" sz="1100" b="1" kern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Постановление Правительства РФ от 11.12.2014г. </a:t>
            </a:r>
            <a:r>
              <a:rPr lang="ru-RU" sz="1400" b="1" kern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№ 1352 </a:t>
            </a:r>
            <a:r>
              <a:rPr lang="ru-RU" sz="1100" kern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«Об особенностях участия субъектов малого и среднего предпринимательства в закупках товаров, работ, услуг отдельными видами юридических лиц»</a:t>
            </a: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4716856" y="4623764"/>
            <a:ext cx="5831234" cy="758920"/>
          </a:xfrm>
          <a:prstGeom prst="wedgeRoundRectCallout">
            <a:avLst>
              <a:gd name="adj1" fmla="val -35133"/>
              <a:gd name="adj2" fmla="val 78243"/>
              <a:gd name="adj3" fmla="val 16667"/>
            </a:avLst>
          </a:prstGeom>
          <a:solidFill>
            <a:srgbClr val="FDFFE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algn="ctr" defTabSz="2222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ru-RU" sz="1100" b="1" kern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Постановление Правительства РФ от 16.09.2016г. </a:t>
            </a:r>
            <a:r>
              <a:rPr lang="ru-RU" sz="1400" b="1" kern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№ 925 </a:t>
            </a:r>
            <a:r>
              <a:rPr lang="ru-RU" sz="1100" kern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«О приоритете товаров российского происхождения, работ, услуг, выполняемых, оказываемых российскими лицами, по отношению к товарам, происходящим из иностранного государства, работам, услугам, выполняемым, выполняемым, оказываемым иностранными лицами»</a:t>
            </a: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6914915" y="6070862"/>
            <a:ext cx="3016930" cy="244392"/>
          </a:xfrm>
          <a:prstGeom prst="wedgeRoundRectCallout">
            <a:avLst>
              <a:gd name="adj1" fmla="val 1045"/>
              <a:gd name="adj2" fmla="val 134753"/>
              <a:gd name="adj3" fmla="val 16667"/>
            </a:avLst>
          </a:prstGeom>
          <a:solidFill>
            <a:srgbClr val="FDFFE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algn="ctr" defTabSz="2222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ru-RU" sz="1100" b="1" kern="0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Директивы</a:t>
            </a:r>
            <a:endParaRPr lang="ru-RU" sz="1100" b="1" kern="0" dirty="0">
              <a:solidFill>
                <a:schemeClr val="tx1">
                  <a:lumMod val="5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38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2708660" y="5131428"/>
            <a:ext cx="2799658" cy="77295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708659" y="5104747"/>
            <a:ext cx="2799657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z="1000" dirty="0" smtClean="0">
                <a:solidFill>
                  <a:srgbClr val="DC5A20"/>
                </a:solidFill>
              </a:rPr>
              <a:t>НА КАКИХ УСЛОВИЯХ?</a:t>
            </a:r>
          </a:p>
          <a:p>
            <a:pPr marL="171450" indent="-171450">
              <a:buFontTx/>
              <a:buChar char="-"/>
            </a:pPr>
            <a:r>
              <a:rPr lang="ru-RU" sz="1000" b="0" dirty="0" smtClean="0">
                <a:solidFill>
                  <a:schemeClr val="tx2"/>
                </a:solidFill>
              </a:rPr>
              <a:t>Полная конфиденциальность сведений, содержащихся в обращении заявителя</a:t>
            </a:r>
          </a:p>
          <a:p>
            <a:pPr marL="171450" indent="-171450">
              <a:buFontTx/>
              <a:buChar char="-"/>
            </a:pPr>
            <a:r>
              <a:rPr lang="ru-RU" sz="1000" b="0" dirty="0" smtClean="0">
                <a:solidFill>
                  <a:schemeClr val="tx2"/>
                </a:solidFill>
              </a:rPr>
              <a:t>По желанию обращение можно оставить анонимно</a:t>
            </a:r>
            <a:endParaRPr lang="ru-RU" sz="1000" b="0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Снижение коррупционных рисков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1042900"/>
            <a:fld id="{EA766A79-AB32-43AD-AE8B-DD41AB112B75}" type="slidenum">
              <a:rPr lang="ru-RU" smtClean="0"/>
              <a:pPr algn="r" defTabSz="1042900"/>
              <a:t>7</a:t>
            </a:fld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248690" y="1630187"/>
            <a:ext cx="287951" cy="667051"/>
          </a:xfrm>
          <a:prstGeom prst="rightArrow">
            <a:avLst/>
          </a:prstGeom>
          <a:solidFill>
            <a:srgbClr val="DC5A20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algn="ctr" defTabSz="2222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ru-RU" sz="1400" b="1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3389" y="1364222"/>
            <a:ext cx="4611848" cy="2484618"/>
          </a:xfrm>
          <a:prstGeom prst="rect">
            <a:avLst/>
          </a:prstGeom>
          <a:solidFill>
            <a:srgbClr val="0C377B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marL="0" lvl="1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1600" dirty="0">
                <a:solidFill>
                  <a:schemeClr val="bg1"/>
                </a:solidFill>
              </a:rPr>
              <a:t>В Группе на постоянной основе работает «Линия доверия» – доступный канал коммуникации для обращений работников Группы и третьих лиц             (в том числе контрагентов) по вопросам противодействия мошенничеству и коррупции, пресечения противоправных действий со стороны работников Группы и конфликтов интересов, совершенствования деятельности Группы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257490" y="1351226"/>
            <a:ext cx="30860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defRPr/>
            </a:pPr>
            <a:r>
              <a:rPr lang="ru-RU" sz="1200" b="1" u="sng" kern="0" dirty="0" smtClean="0">
                <a:solidFill>
                  <a:prstClr val="black"/>
                </a:solidFill>
              </a:rPr>
              <a:t>Порядок работы «ЛИНИИ ДОВЕРИЯ»:</a:t>
            </a:r>
            <a:endParaRPr lang="ru-RU" sz="1200" b="1" u="sng" kern="0" dirty="0">
              <a:solidFill>
                <a:prstClr val="black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278890" y="2630071"/>
            <a:ext cx="4854924" cy="541192"/>
          </a:xfrm>
          <a:prstGeom prst="rect">
            <a:avLst/>
          </a:prstGeom>
          <a:solidFill>
            <a:schemeClr val="bg1"/>
          </a:solidFill>
          <a:ln w="38100">
            <a:solidFill>
              <a:srgbClr val="DC5A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ЛИНИЯ ДОВЕРИЯ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954" y="2658792"/>
            <a:ext cx="970006" cy="381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5619" y="2247730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+ 7 (495) 710-54-63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126423" y="2170734"/>
            <a:ext cx="321511" cy="558113"/>
          </a:xfrm>
          <a:prstGeom prst="downArrow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879432" y="1810988"/>
            <a:ext cx="3632213" cy="419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879432" y="3420522"/>
            <a:ext cx="3632213" cy="75072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890245" y="4934500"/>
            <a:ext cx="3632213" cy="46968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Стрелка вниз 51"/>
          <p:cNvSpPr/>
          <p:nvPr/>
        </p:nvSpPr>
        <p:spPr>
          <a:xfrm>
            <a:off x="6126423" y="4809145"/>
            <a:ext cx="321511" cy="306839"/>
          </a:xfrm>
          <a:prstGeom prst="downArrow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879431" y="4339462"/>
            <a:ext cx="3632213" cy="46968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Стрелка вниз 49"/>
          <p:cNvSpPr/>
          <p:nvPr/>
        </p:nvSpPr>
        <p:spPr>
          <a:xfrm>
            <a:off x="6126423" y="4173006"/>
            <a:ext cx="321511" cy="314477"/>
          </a:xfrm>
          <a:prstGeom prst="downArrow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6117535" y="3171263"/>
            <a:ext cx="330399" cy="375605"/>
          </a:xfrm>
          <a:prstGeom prst="downArrow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311727" y="3396873"/>
            <a:ext cx="254871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z="1050" dirty="0"/>
              <a:t>Предварительный анализ </a:t>
            </a:r>
          </a:p>
          <a:p>
            <a:r>
              <a:rPr lang="ru-RU" sz="1050" dirty="0"/>
              <a:t>и проверка фактов,</a:t>
            </a:r>
          </a:p>
          <a:p>
            <a:r>
              <a:rPr lang="ru-RU" sz="1050" dirty="0"/>
              <a:t>в случае необходимости </a:t>
            </a:r>
          </a:p>
          <a:p>
            <a:r>
              <a:rPr lang="ru-RU" sz="1050" dirty="0"/>
              <a:t>проведение расследования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91622" y="1806981"/>
            <a:ext cx="2267160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z="1050" dirty="0"/>
              <a:t>Обращение по телефону </a:t>
            </a:r>
          </a:p>
          <a:p>
            <a:r>
              <a:rPr lang="ru-RU" sz="1050" dirty="0"/>
              <a:t>или электронной почте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41564" y="4322849"/>
            <a:ext cx="17241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</a:rPr>
              <a:t>Принятие мер </a:t>
            </a:r>
          </a:p>
          <a:p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</a:rPr>
              <a:t>по результатам</a:t>
            </a:r>
            <a:endParaRPr lang="ru-RU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341563" y="4920599"/>
            <a:ext cx="17241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</a:rPr>
              <a:t>Ответ заявителю </a:t>
            </a:r>
          </a:p>
          <a:p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</a:rPr>
              <a:t>на его обращение</a:t>
            </a:r>
            <a:endParaRPr lang="ru-RU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92610" y="4433029"/>
            <a:ext cx="5215705" cy="541192"/>
          </a:xfrm>
          <a:prstGeom prst="rect">
            <a:avLst/>
          </a:prstGeom>
          <a:solidFill>
            <a:schemeClr val="bg1"/>
          </a:solidFill>
          <a:ln w="38100">
            <a:solidFill>
              <a:srgbClr val="DC5A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Что такое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«ЛИНИЯ ДОВЕРИЯ РУСГИДРО»?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90505" y="5139934"/>
            <a:ext cx="2310664" cy="76444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90504" y="6003341"/>
            <a:ext cx="2310665" cy="86446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708659" y="6003341"/>
            <a:ext cx="2799657" cy="86446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078" y="5103779"/>
            <a:ext cx="253603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z="1000" dirty="0" smtClean="0">
                <a:solidFill>
                  <a:srgbClr val="DC5A20"/>
                </a:solidFill>
              </a:rPr>
              <a:t>ДЛЯ КОГО?</a:t>
            </a:r>
          </a:p>
          <a:p>
            <a:r>
              <a:rPr lang="ru-RU" sz="1000" b="0" dirty="0" smtClean="0">
                <a:solidFill>
                  <a:schemeClr val="tx2"/>
                </a:solidFill>
              </a:rPr>
              <a:t>Сотрудники РусГидро, контрагенты </a:t>
            </a:r>
          </a:p>
          <a:p>
            <a:r>
              <a:rPr lang="ru-RU" sz="1000" b="0" dirty="0" smtClean="0">
                <a:solidFill>
                  <a:schemeClr val="tx2"/>
                </a:solidFill>
              </a:rPr>
              <a:t>и партнеры Группы</a:t>
            </a:r>
            <a:endParaRPr lang="ru-RU" sz="1000" b="0" dirty="0">
              <a:solidFill>
                <a:schemeClr val="tx2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90504" y="6036402"/>
            <a:ext cx="2310665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z="1000" dirty="0" smtClean="0">
                <a:solidFill>
                  <a:srgbClr val="DC5A20"/>
                </a:solidFill>
              </a:rPr>
              <a:t>В КАКИХ СЛУЧАЯХ?</a:t>
            </a:r>
          </a:p>
          <a:p>
            <a:r>
              <a:rPr lang="ru-RU" sz="1000" b="0" dirty="0" smtClean="0">
                <a:solidFill>
                  <a:schemeClr val="tx2"/>
                </a:solidFill>
              </a:rPr>
              <a:t>Признаки нарушения законодательства или несоблюдение внутренних норм и стандартов</a:t>
            </a:r>
            <a:endParaRPr lang="ru-RU" sz="1000" b="0" dirty="0">
              <a:solidFill>
                <a:schemeClr val="tx2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699311" y="6002249"/>
            <a:ext cx="2693355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z="1000" dirty="0" smtClean="0">
                <a:solidFill>
                  <a:srgbClr val="DC5A20"/>
                </a:solidFill>
              </a:rPr>
              <a:t>КАК?</a:t>
            </a:r>
          </a:p>
          <a:p>
            <a:r>
              <a:rPr lang="ru-RU" sz="1000" b="0" dirty="0" smtClean="0">
                <a:solidFill>
                  <a:schemeClr val="tx2"/>
                </a:solidFill>
              </a:rPr>
              <a:t>Оставить сообщение вы можете по телефону (автоответчик) </a:t>
            </a:r>
            <a:r>
              <a:rPr lang="ru-RU" sz="1000" dirty="0" smtClean="0">
                <a:solidFill>
                  <a:schemeClr val="tx2"/>
                </a:solidFill>
              </a:rPr>
              <a:t>+7 (495) 710-54-63</a:t>
            </a:r>
            <a:r>
              <a:rPr lang="ru-RU" sz="1000" b="0" dirty="0" smtClean="0">
                <a:solidFill>
                  <a:schemeClr val="tx2"/>
                </a:solidFill>
              </a:rPr>
              <a:t>,</a:t>
            </a:r>
          </a:p>
          <a:p>
            <a:r>
              <a:rPr lang="ru-RU" sz="1000" b="0" dirty="0" smtClean="0">
                <a:solidFill>
                  <a:schemeClr val="tx2"/>
                </a:solidFill>
              </a:rPr>
              <a:t>Написав на </a:t>
            </a:r>
            <a:r>
              <a:rPr lang="en-US" sz="1000" b="0" dirty="0" smtClean="0">
                <a:solidFill>
                  <a:schemeClr val="tx2"/>
                </a:solidFill>
                <a:hlinkClick r:id="rId3"/>
              </a:rPr>
              <a:t>http</a:t>
            </a:r>
            <a:r>
              <a:rPr lang="ru-RU" sz="1000" b="0" dirty="0" smtClean="0">
                <a:solidFill>
                  <a:schemeClr val="tx2"/>
                </a:solidFill>
                <a:hlinkClick r:id="rId3"/>
              </a:rPr>
              <a:t>:</a:t>
            </a:r>
            <a:r>
              <a:rPr lang="en-US" sz="1000" b="0" dirty="0" smtClean="0">
                <a:solidFill>
                  <a:schemeClr val="tx2"/>
                </a:solidFill>
                <a:hlinkClick r:id="rId3"/>
              </a:rPr>
              <a:t>//www.rushydro.ru/form/</a:t>
            </a:r>
            <a:r>
              <a:rPr lang="en-US" sz="1000" b="0" dirty="0" smtClean="0">
                <a:solidFill>
                  <a:schemeClr val="tx2"/>
                </a:solidFill>
              </a:rPr>
              <a:t>. </a:t>
            </a:r>
            <a:endParaRPr lang="ru-RU" sz="1000" b="0" dirty="0">
              <a:solidFill>
                <a:schemeClr val="tx2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737992" y="5567389"/>
            <a:ext cx="4744613" cy="130042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i="1" dirty="0" smtClean="0">
                <a:solidFill>
                  <a:srgbClr val="FF0000"/>
                </a:solidFill>
              </a:rPr>
              <a:t>В 2015 году было рассмотрено 111 обращений, из них 11 касались тем закупочной деятельности</a:t>
            </a:r>
            <a:r>
              <a:rPr lang="ru-RU" sz="1000" i="1" dirty="0">
                <a:solidFill>
                  <a:srgbClr val="FF0000"/>
                </a:solidFill>
              </a:rPr>
              <a:t>. По 7 из 111 рассмотренных обращений подтвердились сведения о противоправных действиях и нарушениях прав заявителей, в том числе в рамках проведенных служебных расследований (принято решение о проведении 2 служебных расследований по обращениям на Линию доверия). По результатам рассмотрения подтвержденных обращений приняты меры дисциплинарного, мотивационного и организационного воздействия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35" y="1832299"/>
            <a:ext cx="379171" cy="3729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18" y="3479598"/>
            <a:ext cx="735152" cy="5999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90" y="4346779"/>
            <a:ext cx="506253" cy="48104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34" y="4970209"/>
            <a:ext cx="506253" cy="45666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33" y="4487483"/>
            <a:ext cx="1094802" cy="47899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0779" y1="28729" x2="20779" y2="28729"/>
                        <a14:foregroundMark x1="44675" y1="27624" x2="44675" y2="27624"/>
                        <a14:foregroundMark x1="70390" y1="28729" x2="70390" y2="28729"/>
                        <a14:foregroundMark x1="63117" y1="29282" x2="63117" y2="29282"/>
                        <a14:foregroundMark x1="78442" y1="28729" x2="78442" y2="28729"/>
                        <a14:foregroundMark x1="77922" y1="16575" x2="77922" y2="16575"/>
                        <a14:foregroundMark x1="64156" y1="16575" x2="64156" y2="16575"/>
                        <a14:foregroundMark x1="63377" y1="21547" x2="63377" y2="21547"/>
                        <a14:foregroundMark x1="63377" y1="20994" x2="63377" y2="20994"/>
                        <a14:foregroundMark x1="78442" y1="21547" x2="78442" y2="21547"/>
                        <a14:foregroundMark x1="81299" y1="61326" x2="81299" y2="61326"/>
                        <a14:foregroundMark x1="52987" y1="70718" x2="52987" y2="70718"/>
                        <a14:foregroundMark x1="8571" y1="70166" x2="8571" y2="70166"/>
                        <a14:foregroundMark x1="85714" y1="84530" x2="85714" y2="84530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13" y="2661170"/>
            <a:ext cx="1094802" cy="478993"/>
          </a:xfrm>
          <a:prstGeom prst="rect">
            <a:avLst/>
          </a:prstGeom>
        </p:spPr>
      </p:pic>
      <p:sp>
        <p:nvSpPr>
          <p:cNvPr id="63" name="Стрелка вправо 62"/>
          <p:cNvSpPr/>
          <p:nvPr/>
        </p:nvSpPr>
        <p:spPr>
          <a:xfrm rot="5400000">
            <a:off x="2457193" y="3825002"/>
            <a:ext cx="287951" cy="667051"/>
          </a:xfrm>
          <a:prstGeom prst="rightArrow">
            <a:avLst/>
          </a:prstGeom>
          <a:solidFill>
            <a:srgbClr val="DC5A20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algn="ctr" defTabSz="2222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ru-RU" sz="1400" b="1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60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Сравнительный </a:t>
            </a:r>
            <a:r>
              <a:rPr lang="ru-RU" dirty="0"/>
              <a:t>анализ </a:t>
            </a:r>
            <a:r>
              <a:rPr lang="ru-RU" dirty="0" smtClean="0"/>
              <a:t>закупочной деятельности                  ПАО «РусГидро» по </a:t>
            </a:r>
            <a:r>
              <a:rPr lang="ru-RU" dirty="0"/>
              <a:t>годам (2015-2017)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1042900"/>
            <a:fld id="{EA766A79-AB32-43AD-AE8B-DD41AB112B75}" type="slidenum">
              <a:rPr lang="ru-RU"/>
              <a:pPr algn="r" defTabSz="1042900"/>
              <a:t>8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7542"/>
            <a:ext cx="3476909" cy="20304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192" y="4248838"/>
            <a:ext cx="4438040" cy="25322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41" y="4248839"/>
            <a:ext cx="4216753" cy="25322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846" y="1527542"/>
            <a:ext cx="3959701" cy="21594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4529" y="1472123"/>
            <a:ext cx="3762729" cy="215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Применение электронной коммерции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829658"/>
            <a:fld id="{EA766A79-AB32-43AD-AE8B-DD41AB112B75}" type="slidenum">
              <a:rPr lang="ru-RU" smtClean="0"/>
              <a:pPr algn="r" defTabSz="829658"/>
              <a:t>9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29641" y="1783080"/>
            <a:ext cx="3304088" cy="2747855"/>
          </a:xfrm>
          <a:prstGeom prst="rect">
            <a:avLst/>
          </a:prstGeom>
          <a:solidFill>
            <a:srgbClr val="0C377B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85915" tIns="28639" rIns="85915" bIns="28639" numCol="1" spcCol="1270" anchor="ctr" anchorCtr="0">
            <a:noAutofit/>
          </a:bodyPr>
          <a:lstStyle/>
          <a:p>
            <a:pPr marL="136393" lvl="1" indent="-136393" algn="just" defTabSz="212168">
              <a:buClr>
                <a:schemeClr val="bg1"/>
              </a:buClr>
              <a:buFont typeface="Arial" pitchFamily="34" charset="0"/>
              <a:buChar char="►"/>
            </a:pPr>
            <a:r>
              <a:rPr lang="ru-RU" sz="1600" dirty="0" smtClean="0">
                <a:solidFill>
                  <a:schemeClr val="bg1"/>
                </a:solidFill>
              </a:rPr>
              <a:t>В 2017 году для Группы </a:t>
            </a:r>
            <a:r>
              <a:rPr lang="ru-RU" sz="1600" dirty="0" err="1" smtClean="0">
                <a:solidFill>
                  <a:schemeClr val="bg1"/>
                </a:solidFill>
              </a:rPr>
              <a:t>РусГидро</a:t>
            </a:r>
            <a:r>
              <a:rPr lang="ru-RU" sz="1600" dirty="0" smtClean="0">
                <a:solidFill>
                  <a:schemeClr val="bg1"/>
                </a:solidFill>
              </a:rPr>
              <a:t> разработана персональная секция на электронной площадке </a:t>
            </a:r>
            <a:r>
              <a:rPr lang="ru-RU" sz="1600" dirty="0" err="1" smtClean="0">
                <a:solidFill>
                  <a:schemeClr val="bg1"/>
                </a:solidFill>
              </a:rPr>
              <a:t>Росэлторг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136393" lvl="1" indent="-136393" algn="just" defTabSz="212168">
              <a:buClr>
                <a:schemeClr val="bg1"/>
              </a:buClr>
              <a:buFont typeface="Arial" pitchFamily="34" charset="0"/>
              <a:buChar char="►"/>
            </a:pPr>
            <a:endParaRPr lang="ru-RU" sz="1600" dirty="0">
              <a:solidFill>
                <a:schemeClr val="bg1"/>
              </a:solidFill>
            </a:endParaRPr>
          </a:p>
          <a:p>
            <a:pPr marL="136393" lvl="1" indent="-136393" algn="just" defTabSz="212168">
              <a:buClr>
                <a:schemeClr val="bg1"/>
              </a:buClr>
              <a:buFont typeface="Arial" pitchFamily="34" charset="0"/>
              <a:buChar char="►"/>
            </a:pPr>
            <a:r>
              <a:rPr lang="ru-RU" sz="1600" dirty="0" smtClean="0">
                <a:solidFill>
                  <a:schemeClr val="bg1"/>
                </a:solidFill>
              </a:rPr>
              <a:t>Все предприятия Группы осуществляют закупки в электронном виде на единой электронной площадке</a:t>
            </a:r>
            <a:endParaRPr lang="ru-RU" sz="1600" dirty="0">
              <a:solidFill>
                <a:srgbClr val="DC5A20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42" y="4276181"/>
            <a:ext cx="4754484" cy="26743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9" name="Скругленная прямоугольная выноска 28"/>
          <p:cNvSpPr/>
          <p:nvPr/>
        </p:nvSpPr>
        <p:spPr>
          <a:xfrm>
            <a:off x="1221983" y="5014547"/>
            <a:ext cx="3011746" cy="1569132"/>
          </a:xfrm>
          <a:prstGeom prst="wedgeRoundRectCallout">
            <a:avLst>
              <a:gd name="adj1" fmla="val 119378"/>
              <a:gd name="adj2" fmla="val -82279"/>
              <a:gd name="adj3" fmla="val 16667"/>
            </a:avLst>
          </a:prstGeom>
          <a:solidFill>
            <a:srgbClr val="FDFFE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85915" tIns="28639" rIns="85915" bIns="28639" numCol="1" spcCol="1270" anchor="ctr" anchorCtr="0">
            <a:noAutofit/>
          </a:bodyPr>
          <a:lstStyle/>
          <a:p>
            <a:pPr algn="ctr" defTabSz="176807">
              <a:lnSpc>
                <a:spcPct val="90000"/>
              </a:lnSpc>
              <a:spcAft>
                <a:spcPct val="35000"/>
              </a:spcAft>
            </a:pPr>
            <a:endParaRPr lang="ru-RU" sz="954" kern="0" dirty="0">
              <a:solidFill>
                <a:schemeClr val="tx1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75" y="5188477"/>
            <a:ext cx="2951854" cy="97217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162123" y="2846784"/>
            <a:ext cx="2475220" cy="1444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32"/>
          </a:p>
        </p:txBody>
      </p:sp>
      <p:grpSp>
        <p:nvGrpSpPr>
          <p:cNvPr id="24" name="Группа 23"/>
          <p:cNvGrpSpPr/>
          <p:nvPr/>
        </p:nvGrpSpPr>
        <p:grpSpPr>
          <a:xfrm>
            <a:off x="5232422" y="1899259"/>
            <a:ext cx="2642981" cy="2055197"/>
            <a:chOff x="3497515" y="4356881"/>
            <a:chExt cx="3322385" cy="2583506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3497515" y="4356881"/>
              <a:ext cx="3322385" cy="2560200"/>
              <a:chOff x="3497515" y="4356881"/>
              <a:chExt cx="3322385" cy="2560200"/>
            </a:xfrm>
          </p:grpSpPr>
          <p:graphicFrame>
            <p:nvGraphicFramePr>
              <p:cNvPr id="41" name="Диаграмма 40"/>
              <p:cNvGraphicFramePr/>
              <p:nvPr>
                <p:extLst>
                  <p:ext uri="{D42A27DB-BD31-4B8C-83A1-F6EECF244321}">
                    <p14:modId xmlns:p14="http://schemas.microsoft.com/office/powerpoint/2010/main" val="1276255902"/>
                  </p:ext>
                </p:extLst>
              </p:nvPr>
            </p:nvGraphicFramePr>
            <p:xfrm>
              <a:off x="3497515" y="4356881"/>
              <a:ext cx="2783323" cy="2560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2" name="TextBox 1"/>
              <p:cNvSpPr txBox="1"/>
              <p:nvPr/>
            </p:nvSpPr>
            <p:spPr>
              <a:xfrm>
                <a:off x="5829300" y="5330188"/>
                <a:ext cx="990600" cy="41910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75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40" name="TextBox 1"/>
            <p:cNvSpPr txBox="1"/>
            <p:nvPr/>
          </p:nvSpPr>
          <p:spPr>
            <a:xfrm>
              <a:off x="5726654" y="6521283"/>
              <a:ext cx="990600" cy="41910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875" dirty="0">
                  <a:solidFill>
                    <a:srgbClr val="000000"/>
                  </a:solidFill>
                </a:rPr>
                <a:t> (</a:t>
              </a:r>
              <a:r>
                <a:rPr lang="ru-RU" sz="716" dirty="0">
                  <a:solidFill>
                    <a:srgbClr val="000000"/>
                  </a:solidFill>
                </a:rPr>
                <a:t>факт</a:t>
              </a:r>
              <a:r>
                <a:rPr lang="ru-RU" sz="875" dirty="0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43" name="Скругленная прямоугольная выноска 42"/>
          <p:cNvSpPr/>
          <p:nvPr/>
        </p:nvSpPr>
        <p:spPr>
          <a:xfrm>
            <a:off x="7768766" y="1899259"/>
            <a:ext cx="2723529" cy="1516299"/>
          </a:xfrm>
          <a:prstGeom prst="wedgeRoundRectCallout">
            <a:avLst>
              <a:gd name="adj1" fmla="val -70519"/>
              <a:gd name="adj2" fmla="val -4"/>
              <a:gd name="adj3" fmla="val 16667"/>
            </a:avLst>
          </a:prstGeom>
          <a:solidFill>
            <a:srgbClr val="FDFFE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85915" tIns="28639" rIns="85915" bIns="28639" numCol="1" spcCol="1270" anchor="ctr" anchorCtr="0">
            <a:noAutofit/>
          </a:bodyPr>
          <a:lstStyle/>
          <a:p>
            <a:pPr algn="ctr" defTabSz="176807">
              <a:lnSpc>
                <a:spcPct val="90000"/>
              </a:lnSpc>
              <a:spcAft>
                <a:spcPct val="35000"/>
              </a:spcAft>
            </a:pPr>
            <a:r>
              <a:rPr lang="ru-RU" sz="1400" kern="0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96% </a:t>
            </a:r>
            <a:r>
              <a:rPr lang="ru-RU" sz="1400" kern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закупок Группы РусГидро осуществляется на электронных торговых площадках</a:t>
            </a:r>
          </a:p>
        </p:txBody>
      </p:sp>
    </p:spTree>
    <p:extLst>
      <p:ext uri="{BB962C8B-B14F-4D97-AF65-F5344CB8AC3E}">
        <p14:creationId xmlns:p14="http://schemas.microsoft.com/office/powerpoint/2010/main" val="18702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mM8IlMaE2qLAJdcjsIo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IbX1_xGUqfMHUHlEb2Y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mM8IlMaE2qLAJdcjsIo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IbX1_xGUqfMHUHlEb2Y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1rdik8GkeFSV8RAuzaR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1rdik8GkeFSV8RAuzaR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1rdik8GkeFSV8RAuzaR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1rdik8GkeFSV8RAuzaR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1rdik8GkeFSV8RAuzaR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1rdik8GkeFSV8RAuzaRQ"/>
</p:tagLst>
</file>

<file path=ppt/theme/theme1.xml><?xml version="1.0" encoding="utf-8"?>
<a:theme xmlns:a="http://schemas.openxmlformats.org/drawingml/2006/main" name="3_rh_presentation_template">
  <a:themeElements>
    <a:clrScheme name="RusHydro">
      <a:dk1>
        <a:srgbClr val="505150"/>
      </a:dk1>
      <a:lt1>
        <a:sysClr val="window" lastClr="FFFFFF"/>
      </a:lt1>
      <a:dk2>
        <a:srgbClr val="272727"/>
      </a:dk2>
      <a:lt2>
        <a:srgbClr val="C0C1BF"/>
      </a:lt2>
      <a:accent1>
        <a:srgbClr val="0C377B"/>
      </a:accent1>
      <a:accent2>
        <a:srgbClr val="3D5F95"/>
      </a:accent2>
      <a:accent3>
        <a:srgbClr val="6D87B0"/>
      </a:accent3>
      <a:accent4>
        <a:srgbClr val="9EAFCA"/>
      </a:accent4>
      <a:accent5>
        <a:srgbClr val="CED7E5"/>
      </a:accent5>
      <a:accent6>
        <a:srgbClr val="DC5A20"/>
      </a:accent6>
      <a:hlink>
        <a:srgbClr val="0000FF"/>
      </a:hlink>
      <a:folHlink>
        <a:srgbClr val="800080"/>
      </a:folHlink>
    </a:clrScheme>
    <a:fontScheme name="RusHydr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505150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57424</TotalTime>
  <Words>1758</Words>
  <Application>Microsoft Office PowerPoint</Application>
  <PresentationFormat>Произвольный</PresentationFormat>
  <Paragraphs>243</Paragraphs>
  <Slides>17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3_rh_presentation_template</vt:lpstr>
      <vt:lpstr>think-cell Slide</vt:lpstr>
      <vt:lpstr>Презентация PowerPoint</vt:lpstr>
      <vt:lpstr>РусГидро - один из крупнейших российских энергетических холдингов, являющийся лидером в производстве энергии на базе возобновляемых источников</vt:lpstr>
      <vt:lpstr>Основные категории закупок ПАО «РусГидро» </vt:lpstr>
      <vt:lpstr>Прозрачность закупочной деятельности,  повышение уровня конкуренции при проведении закупок</vt:lpstr>
      <vt:lpstr>Коллегиальность принятия решений</vt:lpstr>
      <vt:lpstr>Выполнение норм законодательства РФ, соблюдение директив и интересов государства, внутренняя система регламентации</vt:lpstr>
      <vt:lpstr>Снижение коррупционных рисков</vt:lpstr>
      <vt:lpstr>Сравнительный анализ закупочной деятельности                  ПАО «РусГидро» по годам (2015-2017)</vt:lpstr>
      <vt:lpstr>Применение электронной коммерции</vt:lpstr>
      <vt:lpstr>Стимулирование справедливой конкуренции участников рынка, минимизация закупок у единственного источника</vt:lpstr>
      <vt:lpstr>Достижение экономического эффекта</vt:lpstr>
      <vt:lpstr>Поддержка МСП</vt:lpstr>
      <vt:lpstr>Поддержка субъектов малого и среднего и предпринимательства</vt:lpstr>
      <vt:lpstr>Основные принципы оценки заявок</vt:lpstr>
      <vt:lpstr>Взаимодействие Заказчика и Участника в процессе закупки</vt:lpstr>
      <vt:lpstr>Примеры ошибок и некорректного поведения участников закупок</vt:lpstr>
      <vt:lpstr>Презентация PowerPoint</vt:lpstr>
    </vt:vector>
  </TitlesOfParts>
  <Company>РусГидро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Мусалав</cp:lastModifiedBy>
  <cp:revision>3122</cp:revision>
  <cp:lastPrinted>2016-10-26T16:03:06Z</cp:lastPrinted>
  <dcterms:created xsi:type="dcterms:W3CDTF">2010-04-29T15:43:07Z</dcterms:created>
  <dcterms:modified xsi:type="dcterms:W3CDTF">2017-12-18T05:53:48Z</dcterms:modified>
</cp:coreProperties>
</file>