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394" r:id="rId2"/>
    <p:sldId id="477" r:id="rId3"/>
    <p:sldId id="479" r:id="rId4"/>
    <p:sldId id="466" r:id="rId5"/>
    <p:sldId id="469" r:id="rId6"/>
    <p:sldId id="458" r:id="rId7"/>
    <p:sldId id="446" r:id="rId8"/>
    <p:sldId id="472" r:id="rId9"/>
    <p:sldId id="473" r:id="rId10"/>
    <p:sldId id="482" r:id="rId11"/>
    <p:sldId id="451" r:id="rId12"/>
    <p:sldId id="453" r:id="rId13"/>
    <p:sldId id="454" r:id="rId14"/>
    <p:sldId id="455" r:id="rId15"/>
    <p:sldId id="456" r:id="rId16"/>
    <p:sldId id="488" r:id="rId17"/>
    <p:sldId id="491" r:id="rId18"/>
    <p:sldId id="375" r:id="rId19"/>
  </p:sldIdLst>
  <p:sldSz cx="9144000" cy="5143500" type="screen16x9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алкина Мария Александровна" initials="ГМ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FFCCCC"/>
    <a:srgbClr val="339966"/>
    <a:srgbClr val="336699"/>
    <a:srgbClr val="006600"/>
    <a:srgbClr val="3366FF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11" autoAdjust="0"/>
    <p:restoredTop sz="94610" autoAdjust="0"/>
  </p:normalViewPr>
  <p:slideViewPr>
    <p:cSldViewPr>
      <p:cViewPr varScale="1">
        <p:scale>
          <a:sx n="74" d="100"/>
          <a:sy n="74" d="100"/>
        </p:scale>
        <p:origin x="1164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0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225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kz-serv\All\&#1057;\&#1050;&#1054;&#1054;&#1056;&#1044;&#1048;&#1053;&#1040;&#1062;&#1048;&#1054;&#1053;&#1053;&#1067;&#1049;%20&#1057;&#1054;&#1042;&#1045;&#1058;%20&#1085;&#1072;&#1095;&#1072;&#1083;&#1100;&#1085;&#1080;&#1082;&#1086;&#1074;%20&#1078;.&#1076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kz-serv\All\&#1057;\&#1050;&#1054;&#1054;&#1056;&#1044;&#1048;&#1053;&#1040;&#1062;&#1048;&#1054;&#1053;&#1053;&#1067;&#1049;%20&#1057;&#1054;&#1042;&#1045;&#1058;%20&#1085;&#1072;&#1095;&#1072;&#1083;&#1100;&#1085;&#1080;&#1082;&#1086;&#1074;%20&#1078;.&#1076;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ckz-serv\ALL\&#1057;\SOS\&#1042;&#1089;&#1090;&#1088;&#1077;&#1095;&#1072;%20&#1062;%20&#1089;%20&#1052;&#1077;&#1076;&#1074;&#1077;&#1076;&#1077;&#1074;&#1099;&#1084;\2017\&#1056;&#1072;&#1089;&#1095;&#1077;&#1090;&#1099;%20&#1087;&#1086;%20&#1080;&#1090;&#1086;&#1075;&#1072;&#1084;%20I%20&#1082;&#1074;.2017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203980099502491E-2"/>
          <c:y val="9.0702947845805001E-2"/>
          <c:w val="0.93159203980099459"/>
          <c:h val="0.833711262282691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66A1"/>
            </a:solidFill>
          </c:spPr>
          <c:invertIfNegative val="0"/>
          <c:val>
            <c:numRef>
              <c:f>Лист1!$B$31:$C$31</c:f>
              <c:numCache>
                <c:formatCode>General</c:formatCode>
                <c:ptCount val="2"/>
                <c:pt idx="0">
                  <c:v>4.0999999999999996</c:v>
                </c:pt>
                <c:pt idx="1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A6-40C2-956D-4EC3CC0F69A0}"/>
            </c:ext>
          </c:extLst>
        </c:ser>
        <c:ser>
          <c:idx val="1"/>
          <c:order val="1"/>
          <c:spPr>
            <a:solidFill>
              <a:srgbClr val="A9A9A9"/>
            </a:solidFill>
          </c:spPr>
          <c:invertIfNegative val="0"/>
          <c:val>
            <c:numRef>
              <c:f>Лист1!$B$32:$C$32</c:f>
              <c:numCache>
                <c:formatCode>General</c:formatCode>
                <c:ptCount val="2"/>
                <c:pt idx="0">
                  <c:v>5.8</c:v>
                </c:pt>
                <c:pt idx="1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A6-40C2-956D-4EC3CC0F6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45248800"/>
        <c:axId val="45249360"/>
      </c:barChart>
      <c:catAx>
        <c:axId val="45248800"/>
        <c:scaling>
          <c:orientation val="minMax"/>
        </c:scaling>
        <c:delete val="1"/>
        <c:axPos val="b"/>
        <c:majorTickMark val="out"/>
        <c:minorTickMark val="none"/>
        <c:tickLblPos val="none"/>
        <c:crossAx val="45249360"/>
        <c:crosses val="autoZero"/>
        <c:auto val="1"/>
        <c:lblAlgn val="ctr"/>
        <c:lblOffset val="100"/>
        <c:noMultiLvlLbl val="0"/>
      </c:catAx>
      <c:valAx>
        <c:axId val="45249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5248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66A1"/>
            </a:solidFill>
          </c:spPr>
          <c:invertIfNegative val="0"/>
          <c:val>
            <c:numRef>
              <c:f>Лист1!$B$9:$C$9</c:f>
              <c:numCache>
                <c:formatCode>General</c:formatCode>
                <c:ptCount val="2"/>
                <c:pt idx="0">
                  <c:v>2.7</c:v>
                </c:pt>
                <c:pt idx="1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BD-4DCB-97B9-953EC1D74DB7}"/>
            </c:ext>
          </c:extLst>
        </c:ser>
        <c:ser>
          <c:idx val="1"/>
          <c:order val="1"/>
          <c:spPr>
            <a:solidFill>
              <a:srgbClr val="A9A9A9"/>
            </a:solidFill>
          </c:spPr>
          <c:invertIfNegative val="0"/>
          <c:val>
            <c:numRef>
              <c:f>Лист1!$B$10:$C$10</c:f>
              <c:numCache>
                <c:formatCode>General</c:formatCode>
                <c:ptCount val="2"/>
                <c:pt idx="0">
                  <c:v>2.8</c:v>
                </c:pt>
                <c:pt idx="1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BD-4DCB-97B9-953EC1D74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45252160"/>
        <c:axId val="234616064"/>
      </c:barChart>
      <c:catAx>
        <c:axId val="45252160"/>
        <c:scaling>
          <c:orientation val="minMax"/>
        </c:scaling>
        <c:delete val="1"/>
        <c:axPos val="b"/>
        <c:majorTickMark val="out"/>
        <c:minorTickMark val="none"/>
        <c:tickLblPos val="none"/>
        <c:crossAx val="234616064"/>
        <c:crosses val="autoZero"/>
        <c:auto val="1"/>
        <c:lblAlgn val="ctr"/>
        <c:lblOffset val="100"/>
        <c:noMultiLvlLbl val="0"/>
      </c:catAx>
      <c:valAx>
        <c:axId val="234616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5252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0555555555555652E-2"/>
          <c:y val="0.13425925925925927"/>
          <c:w val="0.93888888888889765"/>
          <c:h val="0.81481481481481965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rgbClr val="0066A1"/>
            </a:solidFill>
          </c:spPr>
          <c:invertIfNegative val="0"/>
          <c:val>
            <c:numRef>
              <c:f>Лист2!$C$5:$D$5</c:f>
              <c:numCache>
                <c:formatCode>General</c:formatCode>
                <c:ptCount val="2"/>
                <c:pt idx="0">
                  <c:v>36.031007751936855</c:v>
                </c:pt>
                <c:pt idx="1">
                  <c:v>37.834311806914542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FA-4862-80C9-D17EEF556379}"/>
            </c:ext>
          </c:extLst>
        </c:ser>
        <c:ser>
          <c:idx val="1"/>
          <c:order val="1"/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9A9A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FA-4862-80C9-D17EEF556379}"/>
              </c:ext>
            </c:extLst>
          </c:dPt>
          <c:dPt>
            <c:idx val="1"/>
            <c:invertIfNegative val="0"/>
            <c:bubble3D val="0"/>
            <c:spPr>
              <a:solidFill>
                <a:srgbClr val="A9A9A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BFA-4862-80C9-D17EEF556379}"/>
              </c:ext>
            </c:extLst>
          </c:dPt>
          <c:val>
            <c:numRef>
              <c:f>Лист2!$C$6:$D$6</c:f>
              <c:numCache>
                <c:formatCode>General</c:formatCode>
                <c:ptCount val="2"/>
                <c:pt idx="0">
                  <c:v>63.968992248062413</c:v>
                </c:pt>
                <c:pt idx="1">
                  <c:v>62.165688193085451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BFA-4862-80C9-D17EEF556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34618864"/>
        <c:axId val="234619424"/>
      </c:barChart>
      <c:catAx>
        <c:axId val="234618864"/>
        <c:scaling>
          <c:orientation val="minMax"/>
        </c:scaling>
        <c:delete val="1"/>
        <c:axPos val="b"/>
        <c:majorTickMark val="out"/>
        <c:minorTickMark val="none"/>
        <c:tickLblPos val="none"/>
        <c:crossAx val="234619424"/>
        <c:crosses val="autoZero"/>
        <c:auto val="1"/>
        <c:lblAlgn val="ctr"/>
        <c:lblOffset val="100"/>
        <c:noMultiLvlLbl val="0"/>
      </c:catAx>
      <c:valAx>
        <c:axId val="2346194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4618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1C-4FB7-BCB0-CDCF8D092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5199200"/>
        <c:axId val="235198080"/>
        <c:axId val="0"/>
      </c:bar3DChart>
      <c:catAx>
        <c:axId val="2351992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35198080"/>
        <c:crosses val="autoZero"/>
        <c:auto val="1"/>
        <c:lblAlgn val="ctr"/>
        <c:lblOffset val="100"/>
        <c:noMultiLvlLbl val="0"/>
      </c:catAx>
      <c:valAx>
        <c:axId val="235198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35199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91449-17DE-4574-B14A-D633AE1B793B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DAA2E8-F7C8-4CE8-8A3B-B5506D0D1BB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66A1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0" h="0"/>
        </a:sp3d>
      </dgm:spPr>
      <dgm:t>
        <a:bodyPr/>
        <a:lstStyle/>
        <a:p>
          <a:r>
            <a:rPr lang="ru-RU" sz="1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Всего за 2016 год  поступило  602 обращения, из них рассмотрено 447. Наиболее часто </a:t>
          </a:r>
          <a:r>
            <a:rPr lang="ru-RU" sz="1100" dirty="0" smtClean="0"/>
            <a:t>задаваемые вопросы:</a:t>
          </a:r>
          <a:endParaRPr lang="ru-RU" sz="1100" dirty="0"/>
        </a:p>
      </dgm:t>
    </dgm:pt>
    <dgm:pt modelId="{7339EC16-0C04-475D-A50E-421F5F42E22A}" type="parTrans" cxnId="{E579168B-3945-4A41-B46D-3122C5203139}">
      <dgm:prSet/>
      <dgm:spPr/>
      <dgm:t>
        <a:bodyPr/>
        <a:lstStyle/>
        <a:p>
          <a:endParaRPr lang="ru-RU"/>
        </a:p>
      </dgm:t>
    </dgm:pt>
    <dgm:pt modelId="{F60BA169-F52D-4F84-A4E4-75115D97404D}" type="sibTrans" cxnId="{E579168B-3945-4A41-B46D-3122C5203139}">
      <dgm:prSet/>
      <dgm:spPr/>
      <dgm:t>
        <a:bodyPr/>
        <a:lstStyle/>
        <a:p>
          <a:endParaRPr lang="ru-RU"/>
        </a:p>
      </dgm:t>
    </dgm:pt>
    <dgm:pt modelId="{AC558A8A-9FE9-4035-A867-45604C03CD29}">
      <dgm:prSet phldrT="[Текст]" custT="1"/>
      <dgm:spPr>
        <a:noFill/>
        <a:ln>
          <a:solidFill>
            <a:srgbClr val="00335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О порядке работы на ЭТЗП ОАО «РЖД», регистрации, получении электронной подписи – 224 обращения</a:t>
          </a:r>
          <a:endParaRPr lang="ru-RU" sz="10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900EB0C-93A0-4469-9C61-2964F567A04E}" type="parTrans" cxnId="{842313DB-84A5-4A0E-85B5-759355A13E45}">
      <dgm:prSet/>
      <dgm:spPr>
        <a:ln>
          <a:solidFill>
            <a:srgbClr val="003356"/>
          </a:solidFill>
        </a:ln>
      </dgm:spPr>
      <dgm:t>
        <a:bodyPr/>
        <a:lstStyle/>
        <a:p>
          <a:endParaRPr lang="ru-RU"/>
        </a:p>
      </dgm:t>
    </dgm:pt>
    <dgm:pt modelId="{8C186C4C-2491-4569-BA26-5FF81696BEAF}" type="sibTrans" cxnId="{842313DB-84A5-4A0E-85B5-759355A13E45}">
      <dgm:prSet/>
      <dgm:spPr/>
      <dgm:t>
        <a:bodyPr/>
        <a:lstStyle/>
        <a:p>
          <a:endParaRPr lang="ru-RU"/>
        </a:p>
      </dgm:t>
    </dgm:pt>
    <dgm:pt modelId="{53E200C5-33E0-420D-87B9-7D24AED3DBD2}">
      <dgm:prSet phldrT="[Текст]" custT="1"/>
      <dgm:spPr>
        <a:noFill/>
        <a:ln>
          <a:solidFill>
            <a:srgbClr val="00335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Как стать поставщиком, принять участие в закупке – 56 обращений</a:t>
          </a:r>
          <a:endParaRPr lang="ru-RU" sz="10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03AC0E9-B760-4F5D-80AB-1C6E66135AAC}" type="parTrans" cxnId="{8CA176CF-6ACA-4647-9D07-AE29A65478A4}">
      <dgm:prSet/>
      <dgm:spPr>
        <a:solidFill>
          <a:srgbClr val="0066A1"/>
        </a:solidFill>
        <a:ln>
          <a:solidFill>
            <a:srgbClr val="003356"/>
          </a:solidFill>
        </a:ln>
      </dgm:spPr>
      <dgm:t>
        <a:bodyPr/>
        <a:lstStyle/>
        <a:p>
          <a:endParaRPr lang="ru-RU"/>
        </a:p>
      </dgm:t>
    </dgm:pt>
    <dgm:pt modelId="{D58B1BD0-FFC9-428A-8873-F25F527FD661}" type="sibTrans" cxnId="{8CA176CF-6ACA-4647-9D07-AE29A65478A4}">
      <dgm:prSet/>
      <dgm:spPr/>
      <dgm:t>
        <a:bodyPr/>
        <a:lstStyle/>
        <a:p>
          <a:endParaRPr lang="ru-RU"/>
        </a:p>
      </dgm:t>
    </dgm:pt>
    <dgm:pt modelId="{49CC12B8-A4A8-406B-8024-719B9B32DE3F}">
      <dgm:prSet phldrT="[Текст]" custT="1"/>
      <dgm:spPr>
        <a:noFill/>
        <a:ln>
          <a:solidFill>
            <a:srgbClr val="00335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Вопросы о проведении конкурентных процедур закупок– 69 обращений</a:t>
          </a:r>
          <a:endParaRPr lang="ru-RU" sz="10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2CC5933-8C5F-4E3F-BCB9-D0F3AAD5AC2F}" type="parTrans" cxnId="{B29F17D0-D2CD-415F-A6F7-48437E722FA7}">
      <dgm:prSet/>
      <dgm:spPr>
        <a:solidFill>
          <a:srgbClr val="003356"/>
        </a:solidFill>
        <a:ln>
          <a:solidFill>
            <a:srgbClr val="00335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45EC1CF3-14E2-46D6-8F21-7FBD9FAF8936}" type="sibTrans" cxnId="{B29F17D0-D2CD-415F-A6F7-48437E722FA7}">
      <dgm:prSet/>
      <dgm:spPr/>
      <dgm:t>
        <a:bodyPr/>
        <a:lstStyle/>
        <a:p>
          <a:endParaRPr lang="ru-RU"/>
        </a:p>
      </dgm:t>
    </dgm:pt>
    <dgm:pt modelId="{8BDD27EE-CE26-49C4-B60F-AE48C7F13513}" type="pres">
      <dgm:prSet presAssocID="{04F91449-17DE-4574-B14A-D633AE1B793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F0AFCC-568B-42A1-9710-08A35D9BA7DD}" type="pres">
      <dgm:prSet presAssocID="{58DAA2E8-F7C8-4CE8-8A3B-B5506D0D1BB8}" presName="root" presStyleCnt="0"/>
      <dgm:spPr/>
    </dgm:pt>
    <dgm:pt modelId="{32563F1B-A4C4-4874-90BB-C0A88468B026}" type="pres">
      <dgm:prSet presAssocID="{58DAA2E8-F7C8-4CE8-8A3B-B5506D0D1BB8}" presName="rootComposite" presStyleCnt="0"/>
      <dgm:spPr/>
    </dgm:pt>
    <dgm:pt modelId="{7659893B-5CFD-474E-B6B6-151C4CDD8B10}" type="pres">
      <dgm:prSet presAssocID="{58DAA2E8-F7C8-4CE8-8A3B-B5506D0D1BB8}" presName="rootText" presStyleLbl="node1" presStyleIdx="0" presStyleCnt="1" custScaleX="250268" custScaleY="201272" custLinFactNeighborX="12037" custLinFactNeighborY="3704"/>
      <dgm:spPr/>
      <dgm:t>
        <a:bodyPr/>
        <a:lstStyle/>
        <a:p>
          <a:endParaRPr lang="ru-RU"/>
        </a:p>
      </dgm:t>
    </dgm:pt>
    <dgm:pt modelId="{9EA151BC-6A27-4CEF-808C-ECB4B6113D80}" type="pres">
      <dgm:prSet presAssocID="{58DAA2E8-F7C8-4CE8-8A3B-B5506D0D1BB8}" presName="rootConnector" presStyleLbl="node1" presStyleIdx="0" presStyleCnt="1"/>
      <dgm:spPr/>
      <dgm:t>
        <a:bodyPr/>
        <a:lstStyle/>
        <a:p>
          <a:endParaRPr lang="ru-RU"/>
        </a:p>
      </dgm:t>
    </dgm:pt>
    <dgm:pt modelId="{20427E48-D776-4423-A41A-CFB4431F3EE8}" type="pres">
      <dgm:prSet presAssocID="{58DAA2E8-F7C8-4CE8-8A3B-B5506D0D1BB8}" presName="childShape" presStyleCnt="0"/>
      <dgm:spPr/>
    </dgm:pt>
    <dgm:pt modelId="{6050ABB3-484B-4314-A728-30954EC7734E}" type="pres">
      <dgm:prSet presAssocID="{4900EB0C-93A0-4469-9C61-2964F567A04E}" presName="Name13" presStyleLbl="parChTrans1D2" presStyleIdx="0" presStyleCnt="3"/>
      <dgm:spPr/>
      <dgm:t>
        <a:bodyPr/>
        <a:lstStyle/>
        <a:p>
          <a:endParaRPr lang="ru-RU"/>
        </a:p>
      </dgm:t>
    </dgm:pt>
    <dgm:pt modelId="{67012E9B-5D8E-4DC1-AC02-46D345B61B50}" type="pres">
      <dgm:prSet presAssocID="{AC558A8A-9FE9-4035-A867-45604C03CD29}" presName="childText" presStyleLbl="bgAcc1" presStyleIdx="0" presStyleCnt="3" custScaleX="430559" custScaleY="130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41A69-35B5-4B05-BE4F-66621EC99EE3}" type="pres">
      <dgm:prSet presAssocID="{303AC0E9-B760-4F5D-80AB-1C6E66135AAC}" presName="Name13" presStyleLbl="parChTrans1D2" presStyleIdx="1" presStyleCnt="3"/>
      <dgm:spPr/>
      <dgm:t>
        <a:bodyPr/>
        <a:lstStyle/>
        <a:p>
          <a:endParaRPr lang="ru-RU"/>
        </a:p>
      </dgm:t>
    </dgm:pt>
    <dgm:pt modelId="{AAD09713-C013-40F9-930D-382B9D09A654}" type="pres">
      <dgm:prSet presAssocID="{53E200C5-33E0-420D-87B9-7D24AED3DBD2}" presName="childText" presStyleLbl="bgAcc1" presStyleIdx="1" presStyleCnt="3" custScaleX="536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4BDBA-8BF1-47DF-817C-AB1AA8BFA1BB}" type="pres">
      <dgm:prSet presAssocID="{22CC5933-8C5F-4E3F-BCB9-D0F3AAD5AC2F}" presName="Name13" presStyleLbl="parChTrans1D2" presStyleIdx="2" presStyleCnt="3"/>
      <dgm:spPr/>
      <dgm:t>
        <a:bodyPr/>
        <a:lstStyle/>
        <a:p>
          <a:endParaRPr lang="ru-RU"/>
        </a:p>
      </dgm:t>
    </dgm:pt>
    <dgm:pt modelId="{F4990BF3-B377-4FA9-A67B-136A9B558605}" type="pres">
      <dgm:prSet presAssocID="{49CC12B8-A4A8-406B-8024-719B9B32DE3F}" presName="childText" presStyleLbl="bgAcc1" presStyleIdx="2" presStyleCnt="3" custScaleX="599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33B4DA-9F5B-4DE3-8291-3940E2E3126D}" type="presOf" srcId="{58DAA2E8-F7C8-4CE8-8A3B-B5506D0D1BB8}" destId="{7659893B-5CFD-474E-B6B6-151C4CDD8B10}" srcOrd="0" destOrd="0" presId="urn:microsoft.com/office/officeart/2005/8/layout/hierarchy3"/>
    <dgm:cxn modelId="{3DDC422C-3785-4584-A9B8-547A974C8C67}" type="presOf" srcId="{58DAA2E8-F7C8-4CE8-8A3B-B5506D0D1BB8}" destId="{9EA151BC-6A27-4CEF-808C-ECB4B6113D80}" srcOrd="1" destOrd="0" presId="urn:microsoft.com/office/officeart/2005/8/layout/hierarchy3"/>
    <dgm:cxn modelId="{4983991D-F4A0-452E-ADE6-98DB82096CA9}" type="presOf" srcId="{22CC5933-8C5F-4E3F-BCB9-D0F3AAD5AC2F}" destId="{2304BDBA-8BF1-47DF-817C-AB1AA8BFA1BB}" srcOrd="0" destOrd="0" presId="urn:microsoft.com/office/officeart/2005/8/layout/hierarchy3"/>
    <dgm:cxn modelId="{560BAFBA-CD38-4197-93FB-4FC159FA154E}" type="presOf" srcId="{4900EB0C-93A0-4469-9C61-2964F567A04E}" destId="{6050ABB3-484B-4314-A728-30954EC7734E}" srcOrd="0" destOrd="0" presId="urn:microsoft.com/office/officeart/2005/8/layout/hierarchy3"/>
    <dgm:cxn modelId="{6F1662E8-89D3-4AEC-A5FF-0558C342CB41}" type="presOf" srcId="{303AC0E9-B760-4F5D-80AB-1C6E66135AAC}" destId="{78E41A69-35B5-4B05-BE4F-66621EC99EE3}" srcOrd="0" destOrd="0" presId="urn:microsoft.com/office/officeart/2005/8/layout/hierarchy3"/>
    <dgm:cxn modelId="{8CA176CF-6ACA-4647-9D07-AE29A65478A4}" srcId="{58DAA2E8-F7C8-4CE8-8A3B-B5506D0D1BB8}" destId="{53E200C5-33E0-420D-87B9-7D24AED3DBD2}" srcOrd="1" destOrd="0" parTransId="{303AC0E9-B760-4F5D-80AB-1C6E66135AAC}" sibTransId="{D58B1BD0-FFC9-428A-8873-F25F527FD661}"/>
    <dgm:cxn modelId="{B29F17D0-D2CD-415F-A6F7-48437E722FA7}" srcId="{58DAA2E8-F7C8-4CE8-8A3B-B5506D0D1BB8}" destId="{49CC12B8-A4A8-406B-8024-719B9B32DE3F}" srcOrd="2" destOrd="0" parTransId="{22CC5933-8C5F-4E3F-BCB9-D0F3AAD5AC2F}" sibTransId="{45EC1CF3-14E2-46D6-8F21-7FBD9FAF8936}"/>
    <dgm:cxn modelId="{75660E44-D5DC-40EB-9085-0C16102577FA}" type="presOf" srcId="{53E200C5-33E0-420D-87B9-7D24AED3DBD2}" destId="{AAD09713-C013-40F9-930D-382B9D09A654}" srcOrd="0" destOrd="0" presId="urn:microsoft.com/office/officeart/2005/8/layout/hierarchy3"/>
    <dgm:cxn modelId="{C4DC3F75-4C5B-4A5F-A4F0-AA0333BEC3C1}" type="presOf" srcId="{AC558A8A-9FE9-4035-A867-45604C03CD29}" destId="{67012E9B-5D8E-4DC1-AC02-46D345B61B50}" srcOrd="0" destOrd="0" presId="urn:microsoft.com/office/officeart/2005/8/layout/hierarchy3"/>
    <dgm:cxn modelId="{E579168B-3945-4A41-B46D-3122C5203139}" srcId="{04F91449-17DE-4574-B14A-D633AE1B793B}" destId="{58DAA2E8-F7C8-4CE8-8A3B-B5506D0D1BB8}" srcOrd="0" destOrd="0" parTransId="{7339EC16-0C04-475D-A50E-421F5F42E22A}" sibTransId="{F60BA169-F52D-4F84-A4E4-75115D97404D}"/>
    <dgm:cxn modelId="{842313DB-84A5-4A0E-85B5-759355A13E45}" srcId="{58DAA2E8-F7C8-4CE8-8A3B-B5506D0D1BB8}" destId="{AC558A8A-9FE9-4035-A867-45604C03CD29}" srcOrd="0" destOrd="0" parTransId="{4900EB0C-93A0-4469-9C61-2964F567A04E}" sibTransId="{8C186C4C-2491-4569-BA26-5FF81696BEAF}"/>
    <dgm:cxn modelId="{998D624F-1326-4A56-9989-2D6ADBBF2C31}" type="presOf" srcId="{49CC12B8-A4A8-406B-8024-719B9B32DE3F}" destId="{F4990BF3-B377-4FA9-A67B-136A9B558605}" srcOrd="0" destOrd="0" presId="urn:microsoft.com/office/officeart/2005/8/layout/hierarchy3"/>
    <dgm:cxn modelId="{36FEE9B6-0E13-4368-A960-2013A28A29C2}" type="presOf" srcId="{04F91449-17DE-4574-B14A-D633AE1B793B}" destId="{8BDD27EE-CE26-49C4-B60F-AE48C7F13513}" srcOrd="0" destOrd="0" presId="urn:microsoft.com/office/officeart/2005/8/layout/hierarchy3"/>
    <dgm:cxn modelId="{3129876A-779F-4EF4-9E01-A125D6BB0214}" type="presParOf" srcId="{8BDD27EE-CE26-49C4-B60F-AE48C7F13513}" destId="{7EF0AFCC-568B-42A1-9710-08A35D9BA7DD}" srcOrd="0" destOrd="0" presId="urn:microsoft.com/office/officeart/2005/8/layout/hierarchy3"/>
    <dgm:cxn modelId="{BF39E671-59E0-4870-B735-333B6C01497B}" type="presParOf" srcId="{7EF0AFCC-568B-42A1-9710-08A35D9BA7DD}" destId="{32563F1B-A4C4-4874-90BB-C0A88468B026}" srcOrd="0" destOrd="0" presId="urn:microsoft.com/office/officeart/2005/8/layout/hierarchy3"/>
    <dgm:cxn modelId="{D9009FDA-0833-4495-AD59-8CD406E34D2E}" type="presParOf" srcId="{32563F1B-A4C4-4874-90BB-C0A88468B026}" destId="{7659893B-5CFD-474E-B6B6-151C4CDD8B10}" srcOrd="0" destOrd="0" presId="urn:microsoft.com/office/officeart/2005/8/layout/hierarchy3"/>
    <dgm:cxn modelId="{5F60DA4F-53B0-415F-9FBD-F452C0EF3487}" type="presParOf" srcId="{32563F1B-A4C4-4874-90BB-C0A88468B026}" destId="{9EA151BC-6A27-4CEF-808C-ECB4B6113D80}" srcOrd="1" destOrd="0" presId="urn:microsoft.com/office/officeart/2005/8/layout/hierarchy3"/>
    <dgm:cxn modelId="{5449DEE1-57A4-4140-9F52-BE0985561343}" type="presParOf" srcId="{7EF0AFCC-568B-42A1-9710-08A35D9BA7DD}" destId="{20427E48-D776-4423-A41A-CFB4431F3EE8}" srcOrd="1" destOrd="0" presId="urn:microsoft.com/office/officeart/2005/8/layout/hierarchy3"/>
    <dgm:cxn modelId="{AA56978D-B8DD-461F-B01A-88D98A61EAD9}" type="presParOf" srcId="{20427E48-D776-4423-A41A-CFB4431F3EE8}" destId="{6050ABB3-484B-4314-A728-30954EC7734E}" srcOrd="0" destOrd="0" presId="urn:microsoft.com/office/officeart/2005/8/layout/hierarchy3"/>
    <dgm:cxn modelId="{8539BBA4-DEFA-47E0-BD51-4218231283C1}" type="presParOf" srcId="{20427E48-D776-4423-A41A-CFB4431F3EE8}" destId="{67012E9B-5D8E-4DC1-AC02-46D345B61B50}" srcOrd="1" destOrd="0" presId="urn:microsoft.com/office/officeart/2005/8/layout/hierarchy3"/>
    <dgm:cxn modelId="{8678FD54-EBF7-451F-8EBF-AD7CB1BDEBD2}" type="presParOf" srcId="{20427E48-D776-4423-A41A-CFB4431F3EE8}" destId="{78E41A69-35B5-4B05-BE4F-66621EC99EE3}" srcOrd="2" destOrd="0" presId="urn:microsoft.com/office/officeart/2005/8/layout/hierarchy3"/>
    <dgm:cxn modelId="{D7092437-DD1D-4E4B-83AC-A42D92CB48F0}" type="presParOf" srcId="{20427E48-D776-4423-A41A-CFB4431F3EE8}" destId="{AAD09713-C013-40F9-930D-382B9D09A654}" srcOrd="3" destOrd="0" presId="urn:microsoft.com/office/officeart/2005/8/layout/hierarchy3"/>
    <dgm:cxn modelId="{DBDAFD32-67D0-411B-BF86-B4290540F943}" type="presParOf" srcId="{20427E48-D776-4423-A41A-CFB4431F3EE8}" destId="{2304BDBA-8BF1-47DF-817C-AB1AA8BFA1BB}" srcOrd="4" destOrd="0" presId="urn:microsoft.com/office/officeart/2005/8/layout/hierarchy3"/>
    <dgm:cxn modelId="{520A84A7-13C0-49CA-8039-B388105392E9}" type="presParOf" srcId="{20427E48-D776-4423-A41A-CFB4431F3EE8}" destId="{F4990BF3-B377-4FA9-A67B-136A9B55860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91449-17DE-4574-B14A-D633AE1B793B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DAA2E8-F7C8-4CE8-8A3B-B5506D0D1BB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66A1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0" h="0"/>
        </a:sp3d>
      </dgm:spPr>
      <dgm:t>
        <a:bodyPr/>
        <a:lstStyle/>
        <a:p>
          <a:r>
            <a:rPr lang="ru-RU" sz="1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За 11 месяцев 2017 года поступило  655 обращений, из них рассмотрено 464. Наиболее часто </a:t>
          </a:r>
          <a:r>
            <a:rPr lang="ru-RU" sz="1100" dirty="0" smtClean="0"/>
            <a:t>задаваемые вопросы:</a:t>
          </a:r>
          <a:endParaRPr lang="ru-RU" sz="1100" dirty="0"/>
        </a:p>
      </dgm:t>
    </dgm:pt>
    <dgm:pt modelId="{7339EC16-0C04-475D-A50E-421F5F42E22A}" type="parTrans" cxnId="{E579168B-3945-4A41-B46D-3122C5203139}">
      <dgm:prSet/>
      <dgm:spPr/>
      <dgm:t>
        <a:bodyPr/>
        <a:lstStyle/>
        <a:p>
          <a:endParaRPr lang="ru-RU"/>
        </a:p>
      </dgm:t>
    </dgm:pt>
    <dgm:pt modelId="{F60BA169-F52D-4F84-A4E4-75115D97404D}" type="sibTrans" cxnId="{E579168B-3945-4A41-B46D-3122C5203139}">
      <dgm:prSet/>
      <dgm:spPr/>
      <dgm:t>
        <a:bodyPr/>
        <a:lstStyle/>
        <a:p>
          <a:endParaRPr lang="ru-RU"/>
        </a:p>
      </dgm:t>
    </dgm:pt>
    <dgm:pt modelId="{AC558A8A-9FE9-4035-A867-45604C03CD29}">
      <dgm:prSet phldrT="[Текст]" custT="1"/>
      <dgm:spPr>
        <a:noFill/>
        <a:ln>
          <a:solidFill>
            <a:srgbClr val="00335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О порядке работы на ЭТЗП ОАО «РЖД», регистрации, получении электронной подписи – 221 обращение</a:t>
          </a:r>
          <a:endParaRPr lang="ru-RU" sz="10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900EB0C-93A0-4469-9C61-2964F567A04E}" type="parTrans" cxnId="{842313DB-84A5-4A0E-85B5-759355A13E45}">
      <dgm:prSet/>
      <dgm:spPr>
        <a:ln>
          <a:solidFill>
            <a:srgbClr val="003356"/>
          </a:solidFill>
        </a:ln>
      </dgm:spPr>
      <dgm:t>
        <a:bodyPr/>
        <a:lstStyle/>
        <a:p>
          <a:endParaRPr lang="ru-RU"/>
        </a:p>
      </dgm:t>
    </dgm:pt>
    <dgm:pt modelId="{8C186C4C-2491-4569-BA26-5FF81696BEAF}" type="sibTrans" cxnId="{842313DB-84A5-4A0E-85B5-759355A13E45}">
      <dgm:prSet/>
      <dgm:spPr/>
      <dgm:t>
        <a:bodyPr/>
        <a:lstStyle/>
        <a:p>
          <a:endParaRPr lang="ru-RU"/>
        </a:p>
      </dgm:t>
    </dgm:pt>
    <dgm:pt modelId="{53E200C5-33E0-420D-87B9-7D24AED3DBD2}">
      <dgm:prSet phldrT="[Текст]" custT="1"/>
      <dgm:spPr>
        <a:noFill/>
        <a:ln>
          <a:solidFill>
            <a:srgbClr val="00335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Как стать поставщиком, принять участие в закупке – 38 обращений</a:t>
          </a:r>
          <a:endParaRPr lang="ru-RU" sz="10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03AC0E9-B760-4F5D-80AB-1C6E66135AAC}" type="parTrans" cxnId="{8CA176CF-6ACA-4647-9D07-AE29A65478A4}">
      <dgm:prSet/>
      <dgm:spPr>
        <a:solidFill>
          <a:srgbClr val="0066A1"/>
        </a:solidFill>
        <a:ln>
          <a:solidFill>
            <a:srgbClr val="003356"/>
          </a:solidFill>
        </a:ln>
      </dgm:spPr>
      <dgm:t>
        <a:bodyPr/>
        <a:lstStyle/>
        <a:p>
          <a:endParaRPr lang="ru-RU"/>
        </a:p>
      </dgm:t>
    </dgm:pt>
    <dgm:pt modelId="{D58B1BD0-FFC9-428A-8873-F25F527FD661}" type="sibTrans" cxnId="{8CA176CF-6ACA-4647-9D07-AE29A65478A4}">
      <dgm:prSet/>
      <dgm:spPr/>
      <dgm:t>
        <a:bodyPr/>
        <a:lstStyle/>
        <a:p>
          <a:endParaRPr lang="ru-RU"/>
        </a:p>
      </dgm:t>
    </dgm:pt>
    <dgm:pt modelId="{49CC12B8-A4A8-406B-8024-719B9B32DE3F}">
      <dgm:prSet phldrT="[Текст]" custT="1"/>
      <dgm:spPr>
        <a:noFill/>
        <a:ln>
          <a:solidFill>
            <a:srgbClr val="00335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Вопросы о проведении конкурентных процедур закупок– 78 обращений</a:t>
          </a:r>
          <a:endParaRPr lang="ru-RU" sz="10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2CC5933-8C5F-4E3F-BCB9-D0F3AAD5AC2F}" type="parTrans" cxnId="{B29F17D0-D2CD-415F-A6F7-48437E722FA7}">
      <dgm:prSet/>
      <dgm:spPr>
        <a:solidFill>
          <a:srgbClr val="003356"/>
        </a:solidFill>
        <a:ln>
          <a:solidFill>
            <a:srgbClr val="00335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45EC1CF3-14E2-46D6-8F21-7FBD9FAF8936}" type="sibTrans" cxnId="{B29F17D0-D2CD-415F-A6F7-48437E722FA7}">
      <dgm:prSet/>
      <dgm:spPr/>
      <dgm:t>
        <a:bodyPr/>
        <a:lstStyle/>
        <a:p>
          <a:endParaRPr lang="ru-RU"/>
        </a:p>
      </dgm:t>
    </dgm:pt>
    <dgm:pt modelId="{8BDD27EE-CE26-49C4-B60F-AE48C7F13513}" type="pres">
      <dgm:prSet presAssocID="{04F91449-17DE-4574-B14A-D633AE1B793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F0AFCC-568B-42A1-9710-08A35D9BA7DD}" type="pres">
      <dgm:prSet presAssocID="{58DAA2E8-F7C8-4CE8-8A3B-B5506D0D1BB8}" presName="root" presStyleCnt="0"/>
      <dgm:spPr/>
    </dgm:pt>
    <dgm:pt modelId="{32563F1B-A4C4-4874-90BB-C0A88468B026}" type="pres">
      <dgm:prSet presAssocID="{58DAA2E8-F7C8-4CE8-8A3B-B5506D0D1BB8}" presName="rootComposite" presStyleCnt="0"/>
      <dgm:spPr/>
    </dgm:pt>
    <dgm:pt modelId="{7659893B-5CFD-474E-B6B6-151C4CDD8B10}" type="pres">
      <dgm:prSet presAssocID="{58DAA2E8-F7C8-4CE8-8A3B-B5506D0D1BB8}" presName="rootText" presStyleLbl="node1" presStyleIdx="0" presStyleCnt="1" custScaleX="250268" custScaleY="201272"/>
      <dgm:spPr/>
      <dgm:t>
        <a:bodyPr/>
        <a:lstStyle/>
        <a:p>
          <a:endParaRPr lang="ru-RU"/>
        </a:p>
      </dgm:t>
    </dgm:pt>
    <dgm:pt modelId="{9EA151BC-6A27-4CEF-808C-ECB4B6113D80}" type="pres">
      <dgm:prSet presAssocID="{58DAA2E8-F7C8-4CE8-8A3B-B5506D0D1BB8}" presName="rootConnector" presStyleLbl="node1" presStyleIdx="0" presStyleCnt="1"/>
      <dgm:spPr/>
      <dgm:t>
        <a:bodyPr/>
        <a:lstStyle/>
        <a:p>
          <a:endParaRPr lang="ru-RU"/>
        </a:p>
      </dgm:t>
    </dgm:pt>
    <dgm:pt modelId="{20427E48-D776-4423-A41A-CFB4431F3EE8}" type="pres">
      <dgm:prSet presAssocID="{58DAA2E8-F7C8-4CE8-8A3B-B5506D0D1BB8}" presName="childShape" presStyleCnt="0"/>
      <dgm:spPr/>
    </dgm:pt>
    <dgm:pt modelId="{6050ABB3-484B-4314-A728-30954EC7734E}" type="pres">
      <dgm:prSet presAssocID="{4900EB0C-93A0-4469-9C61-2964F567A04E}" presName="Name13" presStyleLbl="parChTrans1D2" presStyleIdx="0" presStyleCnt="3"/>
      <dgm:spPr/>
      <dgm:t>
        <a:bodyPr/>
        <a:lstStyle/>
        <a:p>
          <a:endParaRPr lang="ru-RU"/>
        </a:p>
      </dgm:t>
    </dgm:pt>
    <dgm:pt modelId="{67012E9B-5D8E-4DC1-AC02-46D345B61B50}" type="pres">
      <dgm:prSet presAssocID="{AC558A8A-9FE9-4035-A867-45604C03CD29}" presName="childText" presStyleLbl="bgAcc1" presStyleIdx="0" presStyleCnt="3" custScaleX="430559" custScaleY="130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41A69-35B5-4B05-BE4F-66621EC99EE3}" type="pres">
      <dgm:prSet presAssocID="{303AC0E9-B760-4F5D-80AB-1C6E66135AAC}" presName="Name13" presStyleLbl="parChTrans1D2" presStyleIdx="1" presStyleCnt="3"/>
      <dgm:spPr/>
      <dgm:t>
        <a:bodyPr/>
        <a:lstStyle/>
        <a:p>
          <a:endParaRPr lang="ru-RU"/>
        </a:p>
      </dgm:t>
    </dgm:pt>
    <dgm:pt modelId="{AAD09713-C013-40F9-930D-382B9D09A654}" type="pres">
      <dgm:prSet presAssocID="{53E200C5-33E0-420D-87B9-7D24AED3DBD2}" presName="childText" presStyleLbl="bgAcc1" presStyleIdx="1" presStyleCnt="3" custScaleX="536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4BDBA-8BF1-47DF-817C-AB1AA8BFA1BB}" type="pres">
      <dgm:prSet presAssocID="{22CC5933-8C5F-4E3F-BCB9-D0F3AAD5AC2F}" presName="Name13" presStyleLbl="parChTrans1D2" presStyleIdx="2" presStyleCnt="3"/>
      <dgm:spPr/>
      <dgm:t>
        <a:bodyPr/>
        <a:lstStyle/>
        <a:p>
          <a:endParaRPr lang="ru-RU"/>
        </a:p>
      </dgm:t>
    </dgm:pt>
    <dgm:pt modelId="{F4990BF3-B377-4FA9-A67B-136A9B558605}" type="pres">
      <dgm:prSet presAssocID="{49CC12B8-A4A8-406B-8024-719B9B32DE3F}" presName="childText" presStyleLbl="bgAcc1" presStyleIdx="2" presStyleCnt="3" custScaleX="599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8BFD3-AE56-43DB-95D1-822002F9DE9E}" type="presOf" srcId="{303AC0E9-B760-4F5D-80AB-1C6E66135AAC}" destId="{78E41A69-35B5-4B05-BE4F-66621EC99EE3}" srcOrd="0" destOrd="0" presId="urn:microsoft.com/office/officeart/2005/8/layout/hierarchy3"/>
    <dgm:cxn modelId="{577CA925-24C4-40BB-984D-88EECAA98F38}" type="presOf" srcId="{AC558A8A-9FE9-4035-A867-45604C03CD29}" destId="{67012E9B-5D8E-4DC1-AC02-46D345B61B50}" srcOrd="0" destOrd="0" presId="urn:microsoft.com/office/officeart/2005/8/layout/hierarchy3"/>
    <dgm:cxn modelId="{B29F17D0-D2CD-415F-A6F7-48437E722FA7}" srcId="{58DAA2E8-F7C8-4CE8-8A3B-B5506D0D1BB8}" destId="{49CC12B8-A4A8-406B-8024-719B9B32DE3F}" srcOrd="2" destOrd="0" parTransId="{22CC5933-8C5F-4E3F-BCB9-D0F3AAD5AC2F}" sibTransId="{45EC1CF3-14E2-46D6-8F21-7FBD9FAF8936}"/>
    <dgm:cxn modelId="{AB0D9220-0F0D-4090-8EBE-6C80C52B8DFA}" type="presOf" srcId="{22CC5933-8C5F-4E3F-BCB9-D0F3AAD5AC2F}" destId="{2304BDBA-8BF1-47DF-817C-AB1AA8BFA1BB}" srcOrd="0" destOrd="0" presId="urn:microsoft.com/office/officeart/2005/8/layout/hierarchy3"/>
    <dgm:cxn modelId="{DDCE4A6F-6A99-4406-A9EB-964105338DD6}" type="presOf" srcId="{53E200C5-33E0-420D-87B9-7D24AED3DBD2}" destId="{AAD09713-C013-40F9-930D-382B9D09A654}" srcOrd="0" destOrd="0" presId="urn:microsoft.com/office/officeart/2005/8/layout/hierarchy3"/>
    <dgm:cxn modelId="{8CA176CF-6ACA-4647-9D07-AE29A65478A4}" srcId="{58DAA2E8-F7C8-4CE8-8A3B-B5506D0D1BB8}" destId="{53E200C5-33E0-420D-87B9-7D24AED3DBD2}" srcOrd="1" destOrd="0" parTransId="{303AC0E9-B760-4F5D-80AB-1C6E66135AAC}" sibTransId="{D58B1BD0-FFC9-428A-8873-F25F527FD661}"/>
    <dgm:cxn modelId="{E579168B-3945-4A41-B46D-3122C5203139}" srcId="{04F91449-17DE-4574-B14A-D633AE1B793B}" destId="{58DAA2E8-F7C8-4CE8-8A3B-B5506D0D1BB8}" srcOrd="0" destOrd="0" parTransId="{7339EC16-0C04-475D-A50E-421F5F42E22A}" sibTransId="{F60BA169-F52D-4F84-A4E4-75115D97404D}"/>
    <dgm:cxn modelId="{7B9C1896-D0E7-48A0-9A40-714C051ACB98}" type="presOf" srcId="{58DAA2E8-F7C8-4CE8-8A3B-B5506D0D1BB8}" destId="{7659893B-5CFD-474E-B6B6-151C4CDD8B10}" srcOrd="0" destOrd="0" presId="urn:microsoft.com/office/officeart/2005/8/layout/hierarchy3"/>
    <dgm:cxn modelId="{842313DB-84A5-4A0E-85B5-759355A13E45}" srcId="{58DAA2E8-F7C8-4CE8-8A3B-B5506D0D1BB8}" destId="{AC558A8A-9FE9-4035-A867-45604C03CD29}" srcOrd="0" destOrd="0" parTransId="{4900EB0C-93A0-4469-9C61-2964F567A04E}" sibTransId="{8C186C4C-2491-4569-BA26-5FF81696BEAF}"/>
    <dgm:cxn modelId="{B51AB272-FC5D-42ED-9DE2-306F5A235D8A}" type="presOf" srcId="{04F91449-17DE-4574-B14A-D633AE1B793B}" destId="{8BDD27EE-CE26-49C4-B60F-AE48C7F13513}" srcOrd="0" destOrd="0" presId="urn:microsoft.com/office/officeart/2005/8/layout/hierarchy3"/>
    <dgm:cxn modelId="{7F7C71FA-6FA9-49FC-BE73-B30E885A02EA}" type="presOf" srcId="{4900EB0C-93A0-4469-9C61-2964F567A04E}" destId="{6050ABB3-484B-4314-A728-30954EC7734E}" srcOrd="0" destOrd="0" presId="urn:microsoft.com/office/officeart/2005/8/layout/hierarchy3"/>
    <dgm:cxn modelId="{768836BB-EBF1-4A44-B718-C362E043685B}" type="presOf" srcId="{58DAA2E8-F7C8-4CE8-8A3B-B5506D0D1BB8}" destId="{9EA151BC-6A27-4CEF-808C-ECB4B6113D80}" srcOrd="1" destOrd="0" presId="urn:microsoft.com/office/officeart/2005/8/layout/hierarchy3"/>
    <dgm:cxn modelId="{F8889C2E-2C2B-4FFE-9A6A-232D8A3372D6}" type="presOf" srcId="{49CC12B8-A4A8-406B-8024-719B9B32DE3F}" destId="{F4990BF3-B377-4FA9-A67B-136A9B558605}" srcOrd="0" destOrd="0" presId="urn:microsoft.com/office/officeart/2005/8/layout/hierarchy3"/>
    <dgm:cxn modelId="{F7AB7DDC-2A1D-4921-B91F-5C06E3679E0A}" type="presParOf" srcId="{8BDD27EE-CE26-49C4-B60F-AE48C7F13513}" destId="{7EF0AFCC-568B-42A1-9710-08A35D9BA7DD}" srcOrd="0" destOrd="0" presId="urn:microsoft.com/office/officeart/2005/8/layout/hierarchy3"/>
    <dgm:cxn modelId="{3B234F9E-EEF4-4AF4-8250-FEE50C111E25}" type="presParOf" srcId="{7EF0AFCC-568B-42A1-9710-08A35D9BA7DD}" destId="{32563F1B-A4C4-4874-90BB-C0A88468B026}" srcOrd="0" destOrd="0" presId="urn:microsoft.com/office/officeart/2005/8/layout/hierarchy3"/>
    <dgm:cxn modelId="{821DA766-4341-497C-BB23-7121668EFF2F}" type="presParOf" srcId="{32563F1B-A4C4-4874-90BB-C0A88468B026}" destId="{7659893B-5CFD-474E-B6B6-151C4CDD8B10}" srcOrd="0" destOrd="0" presId="urn:microsoft.com/office/officeart/2005/8/layout/hierarchy3"/>
    <dgm:cxn modelId="{A6C26369-F930-4FC3-B5CA-B61BE10E6D62}" type="presParOf" srcId="{32563F1B-A4C4-4874-90BB-C0A88468B026}" destId="{9EA151BC-6A27-4CEF-808C-ECB4B6113D80}" srcOrd="1" destOrd="0" presId="urn:microsoft.com/office/officeart/2005/8/layout/hierarchy3"/>
    <dgm:cxn modelId="{B796B623-3B67-4577-8806-6C7F105D7213}" type="presParOf" srcId="{7EF0AFCC-568B-42A1-9710-08A35D9BA7DD}" destId="{20427E48-D776-4423-A41A-CFB4431F3EE8}" srcOrd="1" destOrd="0" presId="urn:microsoft.com/office/officeart/2005/8/layout/hierarchy3"/>
    <dgm:cxn modelId="{FF7B0E23-3FBD-4811-BFD0-025EE843C1EF}" type="presParOf" srcId="{20427E48-D776-4423-A41A-CFB4431F3EE8}" destId="{6050ABB3-484B-4314-A728-30954EC7734E}" srcOrd="0" destOrd="0" presId="urn:microsoft.com/office/officeart/2005/8/layout/hierarchy3"/>
    <dgm:cxn modelId="{AE8386AD-65DD-4073-BD57-018691322DFB}" type="presParOf" srcId="{20427E48-D776-4423-A41A-CFB4431F3EE8}" destId="{67012E9B-5D8E-4DC1-AC02-46D345B61B50}" srcOrd="1" destOrd="0" presId="urn:microsoft.com/office/officeart/2005/8/layout/hierarchy3"/>
    <dgm:cxn modelId="{076B572B-B411-4E00-BC3C-651BB8DC528B}" type="presParOf" srcId="{20427E48-D776-4423-A41A-CFB4431F3EE8}" destId="{78E41A69-35B5-4B05-BE4F-66621EC99EE3}" srcOrd="2" destOrd="0" presId="urn:microsoft.com/office/officeart/2005/8/layout/hierarchy3"/>
    <dgm:cxn modelId="{ACDF55A5-7077-4250-BE39-26030D85503D}" type="presParOf" srcId="{20427E48-D776-4423-A41A-CFB4431F3EE8}" destId="{AAD09713-C013-40F9-930D-382B9D09A654}" srcOrd="3" destOrd="0" presId="urn:microsoft.com/office/officeart/2005/8/layout/hierarchy3"/>
    <dgm:cxn modelId="{CDD5D509-1213-465F-AFB1-EE8E361ECD36}" type="presParOf" srcId="{20427E48-D776-4423-A41A-CFB4431F3EE8}" destId="{2304BDBA-8BF1-47DF-817C-AB1AA8BFA1BB}" srcOrd="4" destOrd="0" presId="urn:microsoft.com/office/officeart/2005/8/layout/hierarchy3"/>
    <dgm:cxn modelId="{8C0F6E65-846A-46C8-9709-4C936BEF3A36}" type="presParOf" srcId="{20427E48-D776-4423-A41A-CFB4431F3EE8}" destId="{F4990BF3-B377-4FA9-A67B-136A9B55860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F91449-17DE-4574-B14A-D633AE1B793B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DAA2E8-F7C8-4CE8-8A3B-B5506D0D1BB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66A1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0" h="0"/>
        </a:sp3d>
      </dgm:spPr>
      <dgm:t>
        <a:bodyPr/>
        <a:lstStyle/>
        <a:p>
          <a:pPr>
            <a:lnSpc>
              <a:spcPts val="1400"/>
            </a:lnSpc>
            <a:spcAft>
              <a:spcPts val="0"/>
            </a:spcAft>
          </a:pPr>
          <a:r>
            <a:rPr lang="ru-RU" sz="1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Всего за 2016 год поступило  96 жалоб, из них</a:t>
          </a:r>
          <a:r>
            <a:rPr lang="ru-RU" sz="1100" dirty="0" smtClean="0"/>
            <a:t>:</a:t>
          </a:r>
          <a:endParaRPr lang="ru-RU" sz="1100" dirty="0"/>
        </a:p>
      </dgm:t>
    </dgm:pt>
    <dgm:pt modelId="{7339EC16-0C04-475D-A50E-421F5F42E22A}" type="parTrans" cxnId="{E579168B-3945-4A41-B46D-3122C5203139}">
      <dgm:prSet/>
      <dgm:spPr/>
      <dgm:t>
        <a:bodyPr/>
        <a:lstStyle/>
        <a:p>
          <a:endParaRPr lang="ru-RU"/>
        </a:p>
      </dgm:t>
    </dgm:pt>
    <dgm:pt modelId="{F60BA169-F52D-4F84-A4E4-75115D97404D}" type="sibTrans" cxnId="{E579168B-3945-4A41-B46D-3122C5203139}">
      <dgm:prSet/>
      <dgm:spPr/>
      <dgm:t>
        <a:bodyPr/>
        <a:lstStyle/>
        <a:p>
          <a:endParaRPr lang="ru-RU"/>
        </a:p>
      </dgm:t>
    </dgm:pt>
    <dgm:pt modelId="{AC558A8A-9FE9-4035-A867-45604C03CD29}">
      <dgm:prSet phldrT="[Текст]" custT="1"/>
      <dgm:spPr>
        <a:noFill/>
        <a:ln>
          <a:solidFill>
            <a:srgbClr val="00335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Жалоб в связи с отклонением заявки участника - 29</a:t>
          </a:r>
          <a:endParaRPr lang="ru-RU" sz="10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900EB0C-93A0-4469-9C61-2964F567A04E}" type="parTrans" cxnId="{842313DB-84A5-4A0E-85B5-759355A13E45}">
      <dgm:prSet/>
      <dgm:spPr>
        <a:ln>
          <a:solidFill>
            <a:srgbClr val="003356"/>
          </a:solidFill>
        </a:ln>
      </dgm:spPr>
      <dgm:t>
        <a:bodyPr/>
        <a:lstStyle/>
        <a:p>
          <a:endParaRPr lang="ru-RU"/>
        </a:p>
      </dgm:t>
    </dgm:pt>
    <dgm:pt modelId="{8C186C4C-2491-4569-BA26-5FF81696BEAF}" type="sibTrans" cxnId="{842313DB-84A5-4A0E-85B5-759355A13E45}">
      <dgm:prSet/>
      <dgm:spPr/>
      <dgm:t>
        <a:bodyPr/>
        <a:lstStyle/>
        <a:p>
          <a:endParaRPr lang="ru-RU"/>
        </a:p>
      </dgm:t>
    </dgm:pt>
    <dgm:pt modelId="{53E200C5-33E0-420D-87B9-7D24AED3DBD2}">
      <dgm:prSet phldrT="[Текст]" custT="1"/>
      <dgm:spPr>
        <a:noFill/>
        <a:ln>
          <a:solidFill>
            <a:srgbClr val="00335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Жалоб в отношении установленных в документации квалификационных требований - 11 </a:t>
          </a:r>
          <a:endParaRPr lang="ru-RU" sz="10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03AC0E9-B760-4F5D-80AB-1C6E66135AAC}" type="parTrans" cxnId="{8CA176CF-6ACA-4647-9D07-AE29A65478A4}">
      <dgm:prSet/>
      <dgm:spPr>
        <a:solidFill>
          <a:srgbClr val="0066A1"/>
        </a:solidFill>
        <a:ln>
          <a:solidFill>
            <a:srgbClr val="003356"/>
          </a:solidFill>
        </a:ln>
      </dgm:spPr>
      <dgm:t>
        <a:bodyPr/>
        <a:lstStyle/>
        <a:p>
          <a:endParaRPr lang="ru-RU"/>
        </a:p>
      </dgm:t>
    </dgm:pt>
    <dgm:pt modelId="{D58B1BD0-FFC9-428A-8873-F25F527FD661}" type="sibTrans" cxnId="{8CA176CF-6ACA-4647-9D07-AE29A65478A4}">
      <dgm:prSet/>
      <dgm:spPr/>
      <dgm:t>
        <a:bodyPr/>
        <a:lstStyle/>
        <a:p>
          <a:endParaRPr lang="ru-RU"/>
        </a:p>
      </dgm:t>
    </dgm:pt>
    <dgm:pt modelId="{49CC12B8-A4A8-406B-8024-719B9B32DE3F}">
      <dgm:prSet phldrT="[Текст]" custT="1"/>
      <dgm:spPr>
        <a:noFill/>
        <a:ln>
          <a:solidFill>
            <a:srgbClr val="00335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Жалоб в отношении установленных требований технического задания - 3</a:t>
          </a:r>
          <a:endParaRPr lang="ru-RU" sz="10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2CC5933-8C5F-4E3F-BCB9-D0F3AAD5AC2F}" type="parTrans" cxnId="{B29F17D0-D2CD-415F-A6F7-48437E722FA7}">
      <dgm:prSet/>
      <dgm:spPr>
        <a:solidFill>
          <a:srgbClr val="003356"/>
        </a:solidFill>
        <a:ln>
          <a:solidFill>
            <a:srgbClr val="00335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45EC1CF3-14E2-46D6-8F21-7FBD9FAF8936}" type="sibTrans" cxnId="{B29F17D0-D2CD-415F-A6F7-48437E722FA7}">
      <dgm:prSet/>
      <dgm:spPr/>
      <dgm:t>
        <a:bodyPr/>
        <a:lstStyle/>
        <a:p>
          <a:endParaRPr lang="ru-RU"/>
        </a:p>
      </dgm:t>
    </dgm:pt>
    <dgm:pt modelId="{8BDD27EE-CE26-49C4-B60F-AE48C7F13513}" type="pres">
      <dgm:prSet presAssocID="{04F91449-17DE-4574-B14A-D633AE1B793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F0AFCC-568B-42A1-9710-08A35D9BA7DD}" type="pres">
      <dgm:prSet presAssocID="{58DAA2E8-F7C8-4CE8-8A3B-B5506D0D1BB8}" presName="root" presStyleCnt="0"/>
      <dgm:spPr/>
    </dgm:pt>
    <dgm:pt modelId="{32563F1B-A4C4-4874-90BB-C0A88468B026}" type="pres">
      <dgm:prSet presAssocID="{58DAA2E8-F7C8-4CE8-8A3B-B5506D0D1BB8}" presName="rootComposite" presStyleCnt="0"/>
      <dgm:spPr/>
    </dgm:pt>
    <dgm:pt modelId="{7659893B-5CFD-474E-B6B6-151C4CDD8B10}" type="pres">
      <dgm:prSet presAssocID="{58DAA2E8-F7C8-4CE8-8A3B-B5506D0D1BB8}" presName="rootText" presStyleLbl="node1" presStyleIdx="0" presStyleCnt="1" custScaleX="250268" custScaleY="120038" custLinFactNeighborX="12037" custLinFactNeighborY="3704"/>
      <dgm:spPr/>
      <dgm:t>
        <a:bodyPr/>
        <a:lstStyle/>
        <a:p>
          <a:endParaRPr lang="ru-RU"/>
        </a:p>
      </dgm:t>
    </dgm:pt>
    <dgm:pt modelId="{9EA151BC-6A27-4CEF-808C-ECB4B6113D80}" type="pres">
      <dgm:prSet presAssocID="{58DAA2E8-F7C8-4CE8-8A3B-B5506D0D1BB8}" presName="rootConnector" presStyleLbl="node1" presStyleIdx="0" presStyleCnt="1"/>
      <dgm:spPr/>
      <dgm:t>
        <a:bodyPr/>
        <a:lstStyle/>
        <a:p>
          <a:endParaRPr lang="ru-RU"/>
        </a:p>
      </dgm:t>
    </dgm:pt>
    <dgm:pt modelId="{20427E48-D776-4423-A41A-CFB4431F3EE8}" type="pres">
      <dgm:prSet presAssocID="{58DAA2E8-F7C8-4CE8-8A3B-B5506D0D1BB8}" presName="childShape" presStyleCnt="0"/>
      <dgm:spPr/>
    </dgm:pt>
    <dgm:pt modelId="{6050ABB3-484B-4314-A728-30954EC7734E}" type="pres">
      <dgm:prSet presAssocID="{4900EB0C-93A0-4469-9C61-2964F567A04E}" presName="Name13" presStyleLbl="parChTrans1D2" presStyleIdx="0" presStyleCnt="3"/>
      <dgm:spPr/>
      <dgm:t>
        <a:bodyPr/>
        <a:lstStyle/>
        <a:p>
          <a:endParaRPr lang="ru-RU"/>
        </a:p>
      </dgm:t>
    </dgm:pt>
    <dgm:pt modelId="{67012E9B-5D8E-4DC1-AC02-46D345B61B50}" type="pres">
      <dgm:prSet presAssocID="{AC558A8A-9FE9-4035-A867-45604C03CD29}" presName="childText" presStyleLbl="bgAcc1" presStyleIdx="0" presStyleCnt="3" custScaleX="430559" custScaleY="80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41A69-35B5-4B05-BE4F-66621EC99EE3}" type="pres">
      <dgm:prSet presAssocID="{303AC0E9-B760-4F5D-80AB-1C6E66135AAC}" presName="Name13" presStyleLbl="parChTrans1D2" presStyleIdx="1" presStyleCnt="3"/>
      <dgm:spPr/>
      <dgm:t>
        <a:bodyPr/>
        <a:lstStyle/>
        <a:p>
          <a:endParaRPr lang="ru-RU"/>
        </a:p>
      </dgm:t>
    </dgm:pt>
    <dgm:pt modelId="{AAD09713-C013-40F9-930D-382B9D09A654}" type="pres">
      <dgm:prSet presAssocID="{53E200C5-33E0-420D-87B9-7D24AED3DBD2}" presName="childText" presStyleLbl="bgAcc1" presStyleIdx="1" presStyleCnt="3" custScaleX="569413" custScaleY="119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4BDBA-8BF1-47DF-817C-AB1AA8BFA1BB}" type="pres">
      <dgm:prSet presAssocID="{22CC5933-8C5F-4E3F-BCB9-D0F3AAD5AC2F}" presName="Name13" presStyleLbl="parChTrans1D2" presStyleIdx="2" presStyleCnt="3"/>
      <dgm:spPr/>
      <dgm:t>
        <a:bodyPr/>
        <a:lstStyle/>
        <a:p>
          <a:endParaRPr lang="ru-RU"/>
        </a:p>
      </dgm:t>
    </dgm:pt>
    <dgm:pt modelId="{F4990BF3-B377-4FA9-A67B-136A9B558605}" type="pres">
      <dgm:prSet presAssocID="{49CC12B8-A4A8-406B-8024-719B9B32DE3F}" presName="childText" presStyleLbl="bgAcc1" presStyleIdx="2" presStyleCnt="3" custScaleX="599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4AB061-6B56-43D7-A50A-CF8BF4A1F552}" type="presOf" srcId="{58DAA2E8-F7C8-4CE8-8A3B-B5506D0D1BB8}" destId="{7659893B-5CFD-474E-B6B6-151C4CDD8B10}" srcOrd="0" destOrd="0" presId="urn:microsoft.com/office/officeart/2005/8/layout/hierarchy3"/>
    <dgm:cxn modelId="{57F3184F-642C-432F-B13E-FD5D9C4CAC18}" type="presOf" srcId="{53E200C5-33E0-420D-87B9-7D24AED3DBD2}" destId="{AAD09713-C013-40F9-930D-382B9D09A654}" srcOrd="0" destOrd="0" presId="urn:microsoft.com/office/officeart/2005/8/layout/hierarchy3"/>
    <dgm:cxn modelId="{75363567-BD0F-499A-B7CB-30032296D8A9}" type="presOf" srcId="{04F91449-17DE-4574-B14A-D633AE1B793B}" destId="{8BDD27EE-CE26-49C4-B60F-AE48C7F13513}" srcOrd="0" destOrd="0" presId="urn:microsoft.com/office/officeart/2005/8/layout/hierarchy3"/>
    <dgm:cxn modelId="{52C1D43B-16CA-4DA0-AF97-E981F206127B}" type="presOf" srcId="{AC558A8A-9FE9-4035-A867-45604C03CD29}" destId="{67012E9B-5D8E-4DC1-AC02-46D345B61B50}" srcOrd="0" destOrd="0" presId="urn:microsoft.com/office/officeart/2005/8/layout/hierarchy3"/>
    <dgm:cxn modelId="{8CA176CF-6ACA-4647-9D07-AE29A65478A4}" srcId="{58DAA2E8-F7C8-4CE8-8A3B-B5506D0D1BB8}" destId="{53E200C5-33E0-420D-87B9-7D24AED3DBD2}" srcOrd="1" destOrd="0" parTransId="{303AC0E9-B760-4F5D-80AB-1C6E66135AAC}" sibTransId="{D58B1BD0-FFC9-428A-8873-F25F527FD661}"/>
    <dgm:cxn modelId="{A06558A1-274A-401E-8EBA-49DCE15ED900}" type="presOf" srcId="{22CC5933-8C5F-4E3F-BCB9-D0F3AAD5AC2F}" destId="{2304BDBA-8BF1-47DF-817C-AB1AA8BFA1BB}" srcOrd="0" destOrd="0" presId="urn:microsoft.com/office/officeart/2005/8/layout/hierarchy3"/>
    <dgm:cxn modelId="{D60FCFEA-3F32-4B9D-9E10-DC34834FD03B}" type="presOf" srcId="{4900EB0C-93A0-4469-9C61-2964F567A04E}" destId="{6050ABB3-484B-4314-A728-30954EC7734E}" srcOrd="0" destOrd="0" presId="urn:microsoft.com/office/officeart/2005/8/layout/hierarchy3"/>
    <dgm:cxn modelId="{A1FCEE56-3749-424A-88F2-FFEBE05D5902}" type="presOf" srcId="{49CC12B8-A4A8-406B-8024-719B9B32DE3F}" destId="{F4990BF3-B377-4FA9-A67B-136A9B558605}" srcOrd="0" destOrd="0" presId="urn:microsoft.com/office/officeart/2005/8/layout/hierarchy3"/>
    <dgm:cxn modelId="{B29F17D0-D2CD-415F-A6F7-48437E722FA7}" srcId="{58DAA2E8-F7C8-4CE8-8A3B-B5506D0D1BB8}" destId="{49CC12B8-A4A8-406B-8024-719B9B32DE3F}" srcOrd="2" destOrd="0" parTransId="{22CC5933-8C5F-4E3F-BCB9-D0F3AAD5AC2F}" sibTransId="{45EC1CF3-14E2-46D6-8F21-7FBD9FAF8936}"/>
    <dgm:cxn modelId="{200BA6B5-16BE-41A6-B711-33E65F1F52FD}" type="presOf" srcId="{58DAA2E8-F7C8-4CE8-8A3B-B5506D0D1BB8}" destId="{9EA151BC-6A27-4CEF-808C-ECB4B6113D80}" srcOrd="1" destOrd="0" presId="urn:microsoft.com/office/officeart/2005/8/layout/hierarchy3"/>
    <dgm:cxn modelId="{E579168B-3945-4A41-B46D-3122C5203139}" srcId="{04F91449-17DE-4574-B14A-D633AE1B793B}" destId="{58DAA2E8-F7C8-4CE8-8A3B-B5506D0D1BB8}" srcOrd="0" destOrd="0" parTransId="{7339EC16-0C04-475D-A50E-421F5F42E22A}" sibTransId="{F60BA169-F52D-4F84-A4E4-75115D97404D}"/>
    <dgm:cxn modelId="{A4517792-17B3-40AD-8D7C-1891D4E267D9}" type="presOf" srcId="{303AC0E9-B760-4F5D-80AB-1C6E66135AAC}" destId="{78E41A69-35B5-4B05-BE4F-66621EC99EE3}" srcOrd="0" destOrd="0" presId="urn:microsoft.com/office/officeart/2005/8/layout/hierarchy3"/>
    <dgm:cxn modelId="{842313DB-84A5-4A0E-85B5-759355A13E45}" srcId="{58DAA2E8-F7C8-4CE8-8A3B-B5506D0D1BB8}" destId="{AC558A8A-9FE9-4035-A867-45604C03CD29}" srcOrd="0" destOrd="0" parTransId="{4900EB0C-93A0-4469-9C61-2964F567A04E}" sibTransId="{8C186C4C-2491-4569-BA26-5FF81696BEAF}"/>
    <dgm:cxn modelId="{9E86EABF-EA5E-4DF7-B0FB-4149F223EA63}" type="presParOf" srcId="{8BDD27EE-CE26-49C4-B60F-AE48C7F13513}" destId="{7EF0AFCC-568B-42A1-9710-08A35D9BA7DD}" srcOrd="0" destOrd="0" presId="urn:microsoft.com/office/officeart/2005/8/layout/hierarchy3"/>
    <dgm:cxn modelId="{2E8F83B6-E430-4496-8AEF-01B108CD50F2}" type="presParOf" srcId="{7EF0AFCC-568B-42A1-9710-08A35D9BA7DD}" destId="{32563F1B-A4C4-4874-90BB-C0A88468B026}" srcOrd="0" destOrd="0" presId="urn:microsoft.com/office/officeart/2005/8/layout/hierarchy3"/>
    <dgm:cxn modelId="{A0EE07AA-972D-4E04-9CB6-4DE3AB5A79FA}" type="presParOf" srcId="{32563F1B-A4C4-4874-90BB-C0A88468B026}" destId="{7659893B-5CFD-474E-B6B6-151C4CDD8B10}" srcOrd="0" destOrd="0" presId="urn:microsoft.com/office/officeart/2005/8/layout/hierarchy3"/>
    <dgm:cxn modelId="{A462FAB1-56BD-46B9-9158-59C08C90DC4C}" type="presParOf" srcId="{32563F1B-A4C4-4874-90BB-C0A88468B026}" destId="{9EA151BC-6A27-4CEF-808C-ECB4B6113D80}" srcOrd="1" destOrd="0" presId="urn:microsoft.com/office/officeart/2005/8/layout/hierarchy3"/>
    <dgm:cxn modelId="{1B3567C8-6F34-48F9-9282-8E0D3A1ABA2B}" type="presParOf" srcId="{7EF0AFCC-568B-42A1-9710-08A35D9BA7DD}" destId="{20427E48-D776-4423-A41A-CFB4431F3EE8}" srcOrd="1" destOrd="0" presId="urn:microsoft.com/office/officeart/2005/8/layout/hierarchy3"/>
    <dgm:cxn modelId="{ACD94EAB-A60A-42D5-8BAB-64DC0C64795C}" type="presParOf" srcId="{20427E48-D776-4423-A41A-CFB4431F3EE8}" destId="{6050ABB3-484B-4314-A728-30954EC7734E}" srcOrd="0" destOrd="0" presId="urn:microsoft.com/office/officeart/2005/8/layout/hierarchy3"/>
    <dgm:cxn modelId="{227A5CAF-7E88-4CFD-871A-7DDD98386FA6}" type="presParOf" srcId="{20427E48-D776-4423-A41A-CFB4431F3EE8}" destId="{67012E9B-5D8E-4DC1-AC02-46D345B61B50}" srcOrd="1" destOrd="0" presId="urn:microsoft.com/office/officeart/2005/8/layout/hierarchy3"/>
    <dgm:cxn modelId="{31C6B88D-6966-414C-AACC-E856D6DE7D25}" type="presParOf" srcId="{20427E48-D776-4423-A41A-CFB4431F3EE8}" destId="{78E41A69-35B5-4B05-BE4F-66621EC99EE3}" srcOrd="2" destOrd="0" presId="urn:microsoft.com/office/officeart/2005/8/layout/hierarchy3"/>
    <dgm:cxn modelId="{D2C33425-DA88-4B1D-8D05-6FF72FBDB498}" type="presParOf" srcId="{20427E48-D776-4423-A41A-CFB4431F3EE8}" destId="{AAD09713-C013-40F9-930D-382B9D09A654}" srcOrd="3" destOrd="0" presId="urn:microsoft.com/office/officeart/2005/8/layout/hierarchy3"/>
    <dgm:cxn modelId="{5D687105-36CA-4FE8-AEC4-D200A2F48522}" type="presParOf" srcId="{20427E48-D776-4423-A41A-CFB4431F3EE8}" destId="{2304BDBA-8BF1-47DF-817C-AB1AA8BFA1BB}" srcOrd="4" destOrd="0" presId="urn:microsoft.com/office/officeart/2005/8/layout/hierarchy3"/>
    <dgm:cxn modelId="{74E4CC3C-CA0F-4292-8A52-B40EA9D89FA6}" type="presParOf" srcId="{20427E48-D776-4423-A41A-CFB4431F3EE8}" destId="{F4990BF3-B377-4FA9-A67B-136A9B55860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F91449-17DE-4574-B14A-D633AE1B793B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DAA2E8-F7C8-4CE8-8A3B-B5506D0D1BB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66A1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0" h="0"/>
        </a:sp3d>
      </dgm:spPr>
      <dgm:t>
        <a:bodyPr/>
        <a:lstStyle/>
        <a:p>
          <a:pPr>
            <a:lnSpc>
              <a:spcPts val="1400"/>
            </a:lnSpc>
            <a:spcAft>
              <a:spcPts val="0"/>
            </a:spcAft>
          </a:pPr>
          <a:r>
            <a:rPr lang="ru-RU" sz="1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За 11 месяцев 2017 года  поступило 122</a:t>
          </a:r>
          <a:r>
            <a:rPr lang="ru-RU" sz="1600" b="1" i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жалоб, из них</a:t>
          </a:r>
          <a:r>
            <a:rPr lang="ru-RU" sz="1100" dirty="0" smtClean="0"/>
            <a:t>:</a:t>
          </a:r>
          <a:endParaRPr lang="ru-RU" sz="1100" dirty="0"/>
        </a:p>
      </dgm:t>
    </dgm:pt>
    <dgm:pt modelId="{7339EC16-0C04-475D-A50E-421F5F42E22A}" type="parTrans" cxnId="{E579168B-3945-4A41-B46D-3122C5203139}">
      <dgm:prSet/>
      <dgm:spPr/>
      <dgm:t>
        <a:bodyPr/>
        <a:lstStyle/>
        <a:p>
          <a:endParaRPr lang="ru-RU"/>
        </a:p>
      </dgm:t>
    </dgm:pt>
    <dgm:pt modelId="{F60BA169-F52D-4F84-A4E4-75115D97404D}" type="sibTrans" cxnId="{E579168B-3945-4A41-B46D-3122C5203139}">
      <dgm:prSet/>
      <dgm:spPr/>
      <dgm:t>
        <a:bodyPr/>
        <a:lstStyle/>
        <a:p>
          <a:endParaRPr lang="ru-RU"/>
        </a:p>
      </dgm:t>
    </dgm:pt>
    <dgm:pt modelId="{AC558A8A-9FE9-4035-A867-45604C03CD29}">
      <dgm:prSet phldrT="[Текст]" custT="1"/>
      <dgm:spPr>
        <a:noFill/>
        <a:ln>
          <a:solidFill>
            <a:srgbClr val="00335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Жалоб в связи с отклонением заявки участника - 36</a:t>
          </a:r>
          <a:endParaRPr lang="ru-RU" sz="10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900EB0C-93A0-4469-9C61-2964F567A04E}" type="parTrans" cxnId="{842313DB-84A5-4A0E-85B5-759355A13E45}">
      <dgm:prSet/>
      <dgm:spPr>
        <a:ln>
          <a:solidFill>
            <a:srgbClr val="003356"/>
          </a:solidFill>
        </a:ln>
      </dgm:spPr>
      <dgm:t>
        <a:bodyPr/>
        <a:lstStyle/>
        <a:p>
          <a:endParaRPr lang="ru-RU"/>
        </a:p>
      </dgm:t>
    </dgm:pt>
    <dgm:pt modelId="{8C186C4C-2491-4569-BA26-5FF81696BEAF}" type="sibTrans" cxnId="{842313DB-84A5-4A0E-85B5-759355A13E45}">
      <dgm:prSet/>
      <dgm:spPr/>
      <dgm:t>
        <a:bodyPr/>
        <a:lstStyle/>
        <a:p>
          <a:endParaRPr lang="ru-RU"/>
        </a:p>
      </dgm:t>
    </dgm:pt>
    <dgm:pt modelId="{53E200C5-33E0-420D-87B9-7D24AED3DBD2}">
      <dgm:prSet phldrT="[Текст]" custT="1"/>
      <dgm:spPr>
        <a:noFill/>
        <a:ln>
          <a:solidFill>
            <a:srgbClr val="00335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Жалоб, связанных с работой на электронной площадке - 14</a:t>
          </a:r>
          <a:endParaRPr lang="ru-RU" sz="10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03AC0E9-B760-4F5D-80AB-1C6E66135AAC}" type="parTrans" cxnId="{8CA176CF-6ACA-4647-9D07-AE29A65478A4}">
      <dgm:prSet/>
      <dgm:spPr>
        <a:solidFill>
          <a:srgbClr val="0066A1"/>
        </a:solidFill>
        <a:ln>
          <a:solidFill>
            <a:srgbClr val="003356"/>
          </a:solidFill>
        </a:ln>
      </dgm:spPr>
      <dgm:t>
        <a:bodyPr/>
        <a:lstStyle/>
        <a:p>
          <a:endParaRPr lang="ru-RU"/>
        </a:p>
      </dgm:t>
    </dgm:pt>
    <dgm:pt modelId="{D58B1BD0-FFC9-428A-8873-F25F527FD661}" type="sibTrans" cxnId="{8CA176CF-6ACA-4647-9D07-AE29A65478A4}">
      <dgm:prSet/>
      <dgm:spPr/>
      <dgm:t>
        <a:bodyPr/>
        <a:lstStyle/>
        <a:p>
          <a:endParaRPr lang="ru-RU"/>
        </a:p>
      </dgm:t>
    </dgm:pt>
    <dgm:pt modelId="{49CC12B8-A4A8-406B-8024-719B9B32DE3F}">
      <dgm:prSet phldrT="[Текст]" custT="1"/>
      <dgm:spPr>
        <a:noFill/>
        <a:ln>
          <a:solidFill>
            <a:srgbClr val="00335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Жалоб в отношении установленных требований технического задания - 5</a:t>
          </a:r>
          <a:endParaRPr lang="ru-RU" sz="10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2CC5933-8C5F-4E3F-BCB9-D0F3AAD5AC2F}" type="parTrans" cxnId="{B29F17D0-D2CD-415F-A6F7-48437E722FA7}">
      <dgm:prSet/>
      <dgm:spPr>
        <a:solidFill>
          <a:srgbClr val="003356"/>
        </a:solidFill>
        <a:ln>
          <a:solidFill>
            <a:srgbClr val="00335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45EC1CF3-14E2-46D6-8F21-7FBD9FAF8936}" type="sibTrans" cxnId="{B29F17D0-D2CD-415F-A6F7-48437E722FA7}">
      <dgm:prSet/>
      <dgm:spPr/>
      <dgm:t>
        <a:bodyPr/>
        <a:lstStyle/>
        <a:p>
          <a:endParaRPr lang="ru-RU"/>
        </a:p>
      </dgm:t>
    </dgm:pt>
    <dgm:pt modelId="{8BDD27EE-CE26-49C4-B60F-AE48C7F13513}" type="pres">
      <dgm:prSet presAssocID="{04F91449-17DE-4574-B14A-D633AE1B793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F0AFCC-568B-42A1-9710-08A35D9BA7DD}" type="pres">
      <dgm:prSet presAssocID="{58DAA2E8-F7C8-4CE8-8A3B-B5506D0D1BB8}" presName="root" presStyleCnt="0"/>
      <dgm:spPr/>
    </dgm:pt>
    <dgm:pt modelId="{32563F1B-A4C4-4874-90BB-C0A88468B026}" type="pres">
      <dgm:prSet presAssocID="{58DAA2E8-F7C8-4CE8-8A3B-B5506D0D1BB8}" presName="rootComposite" presStyleCnt="0"/>
      <dgm:spPr/>
    </dgm:pt>
    <dgm:pt modelId="{7659893B-5CFD-474E-B6B6-151C4CDD8B10}" type="pres">
      <dgm:prSet presAssocID="{58DAA2E8-F7C8-4CE8-8A3B-B5506D0D1BB8}" presName="rootText" presStyleLbl="node1" presStyleIdx="0" presStyleCnt="1" custScaleX="250268" custScaleY="125754" custLinFactNeighborX="12037" custLinFactNeighborY="3704"/>
      <dgm:spPr/>
      <dgm:t>
        <a:bodyPr/>
        <a:lstStyle/>
        <a:p>
          <a:endParaRPr lang="ru-RU"/>
        </a:p>
      </dgm:t>
    </dgm:pt>
    <dgm:pt modelId="{9EA151BC-6A27-4CEF-808C-ECB4B6113D80}" type="pres">
      <dgm:prSet presAssocID="{58DAA2E8-F7C8-4CE8-8A3B-B5506D0D1BB8}" presName="rootConnector" presStyleLbl="node1" presStyleIdx="0" presStyleCnt="1"/>
      <dgm:spPr/>
      <dgm:t>
        <a:bodyPr/>
        <a:lstStyle/>
        <a:p>
          <a:endParaRPr lang="ru-RU"/>
        </a:p>
      </dgm:t>
    </dgm:pt>
    <dgm:pt modelId="{20427E48-D776-4423-A41A-CFB4431F3EE8}" type="pres">
      <dgm:prSet presAssocID="{58DAA2E8-F7C8-4CE8-8A3B-B5506D0D1BB8}" presName="childShape" presStyleCnt="0"/>
      <dgm:spPr/>
    </dgm:pt>
    <dgm:pt modelId="{6050ABB3-484B-4314-A728-30954EC7734E}" type="pres">
      <dgm:prSet presAssocID="{4900EB0C-93A0-4469-9C61-2964F567A04E}" presName="Name13" presStyleLbl="parChTrans1D2" presStyleIdx="0" presStyleCnt="3"/>
      <dgm:spPr/>
      <dgm:t>
        <a:bodyPr/>
        <a:lstStyle/>
        <a:p>
          <a:endParaRPr lang="ru-RU"/>
        </a:p>
      </dgm:t>
    </dgm:pt>
    <dgm:pt modelId="{67012E9B-5D8E-4DC1-AC02-46D345B61B50}" type="pres">
      <dgm:prSet presAssocID="{AC558A8A-9FE9-4035-A867-45604C03CD29}" presName="childText" presStyleLbl="bgAcc1" presStyleIdx="0" presStyleCnt="3" custScaleX="430559" custScaleY="80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41A69-35B5-4B05-BE4F-66621EC99EE3}" type="pres">
      <dgm:prSet presAssocID="{303AC0E9-B760-4F5D-80AB-1C6E66135AAC}" presName="Name13" presStyleLbl="parChTrans1D2" presStyleIdx="1" presStyleCnt="3"/>
      <dgm:spPr/>
      <dgm:t>
        <a:bodyPr/>
        <a:lstStyle/>
        <a:p>
          <a:endParaRPr lang="ru-RU"/>
        </a:p>
      </dgm:t>
    </dgm:pt>
    <dgm:pt modelId="{AAD09713-C013-40F9-930D-382B9D09A654}" type="pres">
      <dgm:prSet presAssocID="{53E200C5-33E0-420D-87B9-7D24AED3DBD2}" presName="childText" presStyleLbl="bgAcc1" presStyleIdx="1" presStyleCnt="3" custScaleX="550266" custScaleY="119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4BDBA-8BF1-47DF-817C-AB1AA8BFA1BB}" type="pres">
      <dgm:prSet presAssocID="{22CC5933-8C5F-4E3F-BCB9-D0F3AAD5AC2F}" presName="Name13" presStyleLbl="parChTrans1D2" presStyleIdx="2" presStyleCnt="3"/>
      <dgm:spPr/>
      <dgm:t>
        <a:bodyPr/>
        <a:lstStyle/>
        <a:p>
          <a:endParaRPr lang="ru-RU"/>
        </a:p>
      </dgm:t>
    </dgm:pt>
    <dgm:pt modelId="{F4990BF3-B377-4FA9-A67B-136A9B558605}" type="pres">
      <dgm:prSet presAssocID="{49CC12B8-A4A8-406B-8024-719B9B32DE3F}" presName="childText" presStyleLbl="bgAcc1" presStyleIdx="2" presStyleCnt="3" custScaleX="599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CBFEA3-76A7-44F0-A39C-2E9EE8A456CF}" type="presOf" srcId="{58DAA2E8-F7C8-4CE8-8A3B-B5506D0D1BB8}" destId="{9EA151BC-6A27-4CEF-808C-ECB4B6113D80}" srcOrd="1" destOrd="0" presId="urn:microsoft.com/office/officeart/2005/8/layout/hierarchy3"/>
    <dgm:cxn modelId="{113F2DC5-CC83-4ED5-8C25-C0F1C9CA4157}" type="presOf" srcId="{58DAA2E8-F7C8-4CE8-8A3B-B5506D0D1BB8}" destId="{7659893B-5CFD-474E-B6B6-151C4CDD8B10}" srcOrd="0" destOrd="0" presId="urn:microsoft.com/office/officeart/2005/8/layout/hierarchy3"/>
    <dgm:cxn modelId="{8CA176CF-6ACA-4647-9D07-AE29A65478A4}" srcId="{58DAA2E8-F7C8-4CE8-8A3B-B5506D0D1BB8}" destId="{53E200C5-33E0-420D-87B9-7D24AED3DBD2}" srcOrd="1" destOrd="0" parTransId="{303AC0E9-B760-4F5D-80AB-1C6E66135AAC}" sibTransId="{D58B1BD0-FFC9-428A-8873-F25F527FD661}"/>
    <dgm:cxn modelId="{4C1FC0BF-FB81-4E41-87C9-68DC668534ED}" type="presOf" srcId="{53E200C5-33E0-420D-87B9-7D24AED3DBD2}" destId="{AAD09713-C013-40F9-930D-382B9D09A654}" srcOrd="0" destOrd="0" presId="urn:microsoft.com/office/officeart/2005/8/layout/hierarchy3"/>
    <dgm:cxn modelId="{0F9E2EC6-5B3E-4C43-A88E-0EF7053D97C0}" type="presOf" srcId="{22CC5933-8C5F-4E3F-BCB9-D0F3AAD5AC2F}" destId="{2304BDBA-8BF1-47DF-817C-AB1AA8BFA1BB}" srcOrd="0" destOrd="0" presId="urn:microsoft.com/office/officeart/2005/8/layout/hierarchy3"/>
    <dgm:cxn modelId="{6BCAC472-CD0C-4952-9D14-9341D867E7DC}" type="presOf" srcId="{04F91449-17DE-4574-B14A-D633AE1B793B}" destId="{8BDD27EE-CE26-49C4-B60F-AE48C7F13513}" srcOrd="0" destOrd="0" presId="urn:microsoft.com/office/officeart/2005/8/layout/hierarchy3"/>
    <dgm:cxn modelId="{B29F17D0-D2CD-415F-A6F7-48437E722FA7}" srcId="{58DAA2E8-F7C8-4CE8-8A3B-B5506D0D1BB8}" destId="{49CC12B8-A4A8-406B-8024-719B9B32DE3F}" srcOrd="2" destOrd="0" parTransId="{22CC5933-8C5F-4E3F-BCB9-D0F3AAD5AC2F}" sibTransId="{45EC1CF3-14E2-46D6-8F21-7FBD9FAF8936}"/>
    <dgm:cxn modelId="{4FA889FF-3CA7-4688-AC5B-BAC081AE5761}" type="presOf" srcId="{303AC0E9-B760-4F5D-80AB-1C6E66135AAC}" destId="{78E41A69-35B5-4B05-BE4F-66621EC99EE3}" srcOrd="0" destOrd="0" presId="urn:microsoft.com/office/officeart/2005/8/layout/hierarchy3"/>
    <dgm:cxn modelId="{6A22C3B2-7A98-48D6-84BE-F4D1B60372FE}" type="presOf" srcId="{4900EB0C-93A0-4469-9C61-2964F567A04E}" destId="{6050ABB3-484B-4314-A728-30954EC7734E}" srcOrd="0" destOrd="0" presId="urn:microsoft.com/office/officeart/2005/8/layout/hierarchy3"/>
    <dgm:cxn modelId="{E579168B-3945-4A41-B46D-3122C5203139}" srcId="{04F91449-17DE-4574-B14A-D633AE1B793B}" destId="{58DAA2E8-F7C8-4CE8-8A3B-B5506D0D1BB8}" srcOrd="0" destOrd="0" parTransId="{7339EC16-0C04-475D-A50E-421F5F42E22A}" sibTransId="{F60BA169-F52D-4F84-A4E4-75115D97404D}"/>
    <dgm:cxn modelId="{842313DB-84A5-4A0E-85B5-759355A13E45}" srcId="{58DAA2E8-F7C8-4CE8-8A3B-B5506D0D1BB8}" destId="{AC558A8A-9FE9-4035-A867-45604C03CD29}" srcOrd="0" destOrd="0" parTransId="{4900EB0C-93A0-4469-9C61-2964F567A04E}" sibTransId="{8C186C4C-2491-4569-BA26-5FF81696BEAF}"/>
    <dgm:cxn modelId="{9E9528E5-857B-4CF0-AE85-E4F4342945BE}" type="presOf" srcId="{49CC12B8-A4A8-406B-8024-719B9B32DE3F}" destId="{F4990BF3-B377-4FA9-A67B-136A9B558605}" srcOrd="0" destOrd="0" presId="urn:microsoft.com/office/officeart/2005/8/layout/hierarchy3"/>
    <dgm:cxn modelId="{6B9276F8-9457-4C51-B033-A6E8B305B071}" type="presOf" srcId="{AC558A8A-9FE9-4035-A867-45604C03CD29}" destId="{67012E9B-5D8E-4DC1-AC02-46D345B61B50}" srcOrd="0" destOrd="0" presId="urn:microsoft.com/office/officeart/2005/8/layout/hierarchy3"/>
    <dgm:cxn modelId="{5CB98C61-23D2-4021-88BE-B0F1AAFC777F}" type="presParOf" srcId="{8BDD27EE-CE26-49C4-B60F-AE48C7F13513}" destId="{7EF0AFCC-568B-42A1-9710-08A35D9BA7DD}" srcOrd="0" destOrd="0" presId="urn:microsoft.com/office/officeart/2005/8/layout/hierarchy3"/>
    <dgm:cxn modelId="{81131674-29D3-4C32-8E14-19B9ABEA6DDC}" type="presParOf" srcId="{7EF0AFCC-568B-42A1-9710-08A35D9BA7DD}" destId="{32563F1B-A4C4-4874-90BB-C0A88468B026}" srcOrd="0" destOrd="0" presId="urn:microsoft.com/office/officeart/2005/8/layout/hierarchy3"/>
    <dgm:cxn modelId="{30E9D61A-5485-41B0-978F-96AA55C1757C}" type="presParOf" srcId="{32563F1B-A4C4-4874-90BB-C0A88468B026}" destId="{7659893B-5CFD-474E-B6B6-151C4CDD8B10}" srcOrd="0" destOrd="0" presId="urn:microsoft.com/office/officeart/2005/8/layout/hierarchy3"/>
    <dgm:cxn modelId="{4232F2D0-12D9-4A25-A4D2-79C6F135F0D0}" type="presParOf" srcId="{32563F1B-A4C4-4874-90BB-C0A88468B026}" destId="{9EA151BC-6A27-4CEF-808C-ECB4B6113D80}" srcOrd="1" destOrd="0" presId="urn:microsoft.com/office/officeart/2005/8/layout/hierarchy3"/>
    <dgm:cxn modelId="{ECB357EB-A092-4473-90DE-5AE35C1CE48F}" type="presParOf" srcId="{7EF0AFCC-568B-42A1-9710-08A35D9BA7DD}" destId="{20427E48-D776-4423-A41A-CFB4431F3EE8}" srcOrd="1" destOrd="0" presId="urn:microsoft.com/office/officeart/2005/8/layout/hierarchy3"/>
    <dgm:cxn modelId="{06B54818-1C42-419D-830B-1B38BC4C9D04}" type="presParOf" srcId="{20427E48-D776-4423-A41A-CFB4431F3EE8}" destId="{6050ABB3-484B-4314-A728-30954EC7734E}" srcOrd="0" destOrd="0" presId="urn:microsoft.com/office/officeart/2005/8/layout/hierarchy3"/>
    <dgm:cxn modelId="{030147B6-AD0A-4B4D-B5AF-B4950A9D61AB}" type="presParOf" srcId="{20427E48-D776-4423-A41A-CFB4431F3EE8}" destId="{67012E9B-5D8E-4DC1-AC02-46D345B61B50}" srcOrd="1" destOrd="0" presId="urn:microsoft.com/office/officeart/2005/8/layout/hierarchy3"/>
    <dgm:cxn modelId="{D3BC0388-FC7D-4317-90E9-D3F48B19F215}" type="presParOf" srcId="{20427E48-D776-4423-A41A-CFB4431F3EE8}" destId="{78E41A69-35B5-4B05-BE4F-66621EC99EE3}" srcOrd="2" destOrd="0" presId="urn:microsoft.com/office/officeart/2005/8/layout/hierarchy3"/>
    <dgm:cxn modelId="{48621052-0F25-48F1-9BDC-188652976DEA}" type="presParOf" srcId="{20427E48-D776-4423-A41A-CFB4431F3EE8}" destId="{AAD09713-C013-40F9-930D-382B9D09A654}" srcOrd="3" destOrd="0" presId="urn:microsoft.com/office/officeart/2005/8/layout/hierarchy3"/>
    <dgm:cxn modelId="{10450B88-880A-4719-8339-E8E431A8C2BE}" type="presParOf" srcId="{20427E48-D776-4423-A41A-CFB4431F3EE8}" destId="{2304BDBA-8BF1-47DF-817C-AB1AA8BFA1BB}" srcOrd="4" destOrd="0" presId="urn:microsoft.com/office/officeart/2005/8/layout/hierarchy3"/>
    <dgm:cxn modelId="{8B03667E-4FB7-4333-8601-F8A91CB12836}" type="presParOf" srcId="{20427E48-D776-4423-A41A-CFB4431F3EE8}" destId="{F4990BF3-B377-4FA9-A67B-136A9B55860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9893B-5CFD-474E-B6B6-151C4CDD8B10}">
      <dsp:nvSpPr>
        <dsp:cNvPr id="0" name=""/>
        <dsp:cNvSpPr/>
      </dsp:nvSpPr>
      <dsp:spPr>
        <a:xfrm>
          <a:off x="95909" y="142525"/>
          <a:ext cx="1977324" cy="795107"/>
        </a:xfrm>
        <a:prstGeom prst="roundRect">
          <a:avLst>
            <a:gd name="adj" fmla="val 10000"/>
          </a:avLst>
        </a:prstGeom>
        <a:solidFill>
          <a:srgbClr val="0066A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0" h="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Всего за 2016 год  поступило  602 обращения, из них рассмотрено 447. Наиболее часто </a:t>
          </a:r>
          <a:r>
            <a:rPr lang="ru-RU" sz="1100" kern="1200" dirty="0" smtClean="0"/>
            <a:t>задаваемые вопросы:</a:t>
          </a:r>
          <a:endParaRPr lang="ru-RU" sz="1100" kern="1200" dirty="0"/>
        </a:p>
      </dsp:txBody>
      <dsp:txXfrm>
        <a:off x="119197" y="165813"/>
        <a:ext cx="1930748" cy="748531"/>
      </dsp:txXfrm>
    </dsp:sp>
    <dsp:sp modelId="{6050ABB3-484B-4314-A728-30954EC7734E}">
      <dsp:nvSpPr>
        <dsp:cNvPr id="0" name=""/>
        <dsp:cNvSpPr/>
      </dsp:nvSpPr>
      <dsp:spPr>
        <a:xfrm>
          <a:off x="293642" y="937633"/>
          <a:ext cx="102630" cy="342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046"/>
              </a:lnTo>
              <a:lnTo>
                <a:pt x="102630" y="342046"/>
              </a:lnTo>
            </a:path>
          </a:pathLst>
        </a:custGeom>
        <a:noFill/>
        <a:ln w="25400" cap="flat" cmpd="sng" algn="ctr">
          <a:solidFill>
            <a:srgbClr val="00335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12E9B-5D8E-4DC1-AC02-46D345B61B50}">
      <dsp:nvSpPr>
        <dsp:cNvPr id="0" name=""/>
        <dsp:cNvSpPr/>
      </dsp:nvSpPr>
      <dsp:spPr>
        <a:xfrm>
          <a:off x="396272" y="1021761"/>
          <a:ext cx="2721418" cy="51583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335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О порядке работы на ЭТЗП ОАО «РЖД», регистрации, получении электронной подписи – 224 обращения</a:t>
          </a:r>
          <a:endParaRPr lang="ru-RU" sz="10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11380" y="1036869"/>
        <a:ext cx="2691202" cy="485621"/>
      </dsp:txXfrm>
    </dsp:sp>
    <dsp:sp modelId="{78E41A69-35B5-4B05-BE4F-66621EC99EE3}">
      <dsp:nvSpPr>
        <dsp:cNvPr id="0" name=""/>
        <dsp:cNvSpPr/>
      </dsp:nvSpPr>
      <dsp:spPr>
        <a:xfrm>
          <a:off x="293642" y="937633"/>
          <a:ext cx="102630" cy="896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6246"/>
              </a:lnTo>
              <a:lnTo>
                <a:pt x="102630" y="896246"/>
              </a:lnTo>
            </a:path>
          </a:pathLst>
        </a:custGeom>
        <a:noFill/>
        <a:ln w="25400" cap="flat" cmpd="sng" algn="ctr">
          <a:solidFill>
            <a:srgbClr val="00335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9713-C013-40F9-930D-382B9D09A654}">
      <dsp:nvSpPr>
        <dsp:cNvPr id="0" name=""/>
        <dsp:cNvSpPr/>
      </dsp:nvSpPr>
      <dsp:spPr>
        <a:xfrm>
          <a:off x="396272" y="1636358"/>
          <a:ext cx="3391794" cy="39504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335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Как стать поставщиком, принять участие в закупке – 56 обращений</a:t>
          </a:r>
          <a:endParaRPr lang="ru-RU" sz="10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07842" y="1647928"/>
        <a:ext cx="3368654" cy="371901"/>
      </dsp:txXfrm>
    </dsp:sp>
    <dsp:sp modelId="{2304BDBA-8BF1-47DF-817C-AB1AA8BFA1BB}">
      <dsp:nvSpPr>
        <dsp:cNvPr id="0" name=""/>
        <dsp:cNvSpPr/>
      </dsp:nvSpPr>
      <dsp:spPr>
        <a:xfrm>
          <a:off x="293642" y="937633"/>
          <a:ext cx="102630" cy="1390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048"/>
              </a:lnTo>
              <a:lnTo>
                <a:pt x="102630" y="1390048"/>
              </a:lnTo>
            </a:path>
          </a:pathLst>
        </a:custGeom>
        <a:noFill/>
        <a:ln w="25400" cap="flat" cmpd="sng" algn="ctr">
          <a:solidFill>
            <a:srgbClr val="00335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90BF3-B377-4FA9-A67B-136A9B558605}">
      <dsp:nvSpPr>
        <dsp:cNvPr id="0" name=""/>
        <dsp:cNvSpPr/>
      </dsp:nvSpPr>
      <dsp:spPr>
        <a:xfrm>
          <a:off x="396272" y="2130160"/>
          <a:ext cx="3789440" cy="39504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335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Вопросы о проведении конкурентных процедур закупок– 69 обращений</a:t>
          </a:r>
          <a:endParaRPr lang="ru-RU" sz="10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07842" y="2141730"/>
        <a:ext cx="3766300" cy="371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9893B-5CFD-474E-B6B6-151C4CDD8B10}">
      <dsp:nvSpPr>
        <dsp:cNvPr id="0" name=""/>
        <dsp:cNvSpPr/>
      </dsp:nvSpPr>
      <dsp:spPr>
        <a:xfrm>
          <a:off x="807" y="127892"/>
          <a:ext cx="1977324" cy="795107"/>
        </a:xfrm>
        <a:prstGeom prst="roundRect">
          <a:avLst>
            <a:gd name="adj" fmla="val 10000"/>
          </a:avLst>
        </a:prstGeom>
        <a:solidFill>
          <a:srgbClr val="0066A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0" h="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За 11 месяцев 2017 года поступило  655 обращений, из них рассмотрено 464. Наиболее часто </a:t>
          </a:r>
          <a:r>
            <a:rPr lang="ru-RU" sz="1100" kern="1200" dirty="0" smtClean="0"/>
            <a:t>задаваемые вопросы:</a:t>
          </a:r>
          <a:endParaRPr lang="ru-RU" sz="1100" kern="1200" dirty="0"/>
        </a:p>
      </dsp:txBody>
      <dsp:txXfrm>
        <a:off x="24095" y="151180"/>
        <a:ext cx="1930748" cy="748531"/>
      </dsp:txXfrm>
    </dsp:sp>
    <dsp:sp modelId="{6050ABB3-484B-4314-A728-30954EC7734E}">
      <dsp:nvSpPr>
        <dsp:cNvPr id="0" name=""/>
        <dsp:cNvSpPr/>
      </dsp:nvSpPr>
      <dsp:spPr>
        <a:xfrm>
          <a:off x="198539" y="923000"/>
          <a:ext cx="197732" cy="356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679"/>
              </a:lnTo>
              <a:lnTo>
                <a:pt x="197732" y="356679"/>
              </a:lnTo>
            </a:path>
          </a:pathLst>
        </a:custGeom>
        <a:noFill/>
        <a:ln w="25400" cap="flat" cmpd="sng" algn="ctr">
          <a:solidFill>
            <a:srgbClr val="00335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12E9B-5D8E-4DC1-AC02-46D345B61B50}">
      <dsp:nvSpPr>
        <dsp:cNvPr id="0" name=""/>
        <dsp:cNvSpPr/>
      </dsp:nvSpPr>
      <dsp:spPr>
        <a:xfrm>
          <a:off x="396272" y="1021761"/>
          <a:ext cx="2721418" cy="51583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335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О порядке работы на ЭТЗП ОАО «РЖД», регистрации, получении электронной подписи – 221 обращение</a:t>
          </a:r>
          <a:endParaRPr lang="ru-RU" sz="10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11380" y="1036869"/>
        <a:ext cx="2691202" cy="485621"/>
      </dsp:txXfrm>
    </dsp:sp>
    <dsp:sp modelId="{78E41A69-35B5-4B05-BE4F-66621EC99EE3}">
      <dsp:nvSpPr>
        <dsp:cNvPr id="0" name=""/>
        <dsp:cNvSpPr/>
      </dsp:nvSpPr>
      <dsp:spPr>
        <a:xfrm>
          <a:off x="198539" y="923000"/>
          <a:ext cx="197732" cy="910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878"/>
              </a:lnTo>
              <a:lnTo>
                <a:pt x="197732" y="910878"/>
              </a:lnTo>
            </a:path>
          </a:pathLst>
        </a:custGeom>
        <a:noFill/>
        <a:ln w="25400" cap="flat" cmpd="sng" algn="ctr">
          <a:solidFill>
            <a:srgbClr val="00335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9713-C013-40F9-930D-382B9D09A654}">
      <dsp:nvSpPr>
        <dsp:cNvPr id="0" name=""/>
        <dsp:cNvSpPr/>
      </dsp:nvSpPr>
      <dsp:spPr>
        <a:xfrm>
          <a:off x="396272" y="1636358"/>
          <a:ext cx="3391794" cy="39504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335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Как стать поставщиком, принять участие в закупке – 38 обращений</a:t>
          </a:r>
          <a:endParaRPr lang="ru-RU" sz="10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07842" y="1647928"/>
        <a:ext cx="3368654" cy="371901"/>
      </dsp:txXfrm>
    </dsp:sp>
    <dsp:sp modelId="{2304BDBA-8BF1-47DF-817C-AB1AA8BFA1BB}">
      <dsp:nvSpPr>
        <dsp:cNvPr id="0" name=""/>
        <dsp:cNvSpPr/>
      </dsp:nvSpPr>
      <dsp:spPr>
        <a:xfrm>
          <a:off x="198539" y="923000"/>
          <a:ext cx="197732" cy="1404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4680"/>
              </a:lnTo>
              <a:lnTo>
                <a:pt x="197732" y="1404680"/>
              </a:lnTo>
            </a:path>
          </a:pathLst>
        </a:custGeom>
        <a:noFill/>
        <a:ln w="25400" cap="flat" cmpd="sng" algn="ctr">
          <a:solidFill>
            <a:srgbClr val="00335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90BF3-B377-4FA9-A67B-136A9B558605}">
      <dsp:nvSpPr>
        <dsp:cNvPr id="0" name=""/>
        <dsp:cNvSpPr/>
      </dsp:nvSpPr>
      <dsp:spPr>
        <a:xfrm>
          <a:off x="396272" y="2130160"/>
          <a:ext cx="3789440" cy="39504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335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Вопросы о проведении конкурентных процедур закупок– 78 обращений</a:t>
          </a:r>
          <a:endParaRPr lang="ru-RU" sz="1000" kern="12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07842" y="2141730"/>
        <a:ext cx="3766300" cy="371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321" cy="511897"/>
          </a:xfrm>
          <a:prstGeom prst="rect">
            <a:avLst/>
          </a:prstGeom>
        </p:spPr>
        <p:txBody>
          <a:bodyPr vert="horz" lIns="98980" tIns="49493" rIns="98980" bIns="49493" rtlCol="0"/>
          <a:lstStyle>
            <a:lvl1pPr algn="l">
              <a:defRPr sz="1400">
                <a:latin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0291" y="0"/>
            <a:ext cx="3077320" cy="511897"/>
          </a:xfrm>
          <a:prstGeom prst="rect">
            <a:avLst/>
          </a:prstGeom>
        </p:spPr>
        <p:txBody>
          <a:bodyPr vert="horz" lIns="98980" tIns="49493" rIns="98980" bIns="49493" rtlCol="0"/>
          <a:lstStyle>
            <a:lvl1pPr algn="r">
              <a:defRPr sz="1400">
                <a:latin typeface="Calibri" charset="0"/>
              </a:defRPr>
            </a:lvl1pPr>
          </a:lstStyle>
          <a:p>
            <a:pPr>
              <a:defRPr/>
            </a:pPr>
            <a:fld id="{0563D30B-2E82-4194-88AF-EA9169859BDA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055"/>
            <a:ext cx="3077321" cy="511897"/>
          </a:xfrm>
          <a:prstGeom prst="rect">
            <a:avLst/>
          </a:prstGeom>
        </p:spPr>
        <p:txBody>
          <a:bodyPr vert="horz" lIns="98980" tIns="49493" rIns="98980" bIns="49493" rtlCol="0" anchor="b"/>
          <a:lstStyle>
            <a:lvl1pPr algn="l">
              <a:defRPr sz="1400">
                <a:latin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0291" y="9721055"/>
            <a:ext cx="3077320" cy="511897"/>
          </a:xfrm>
          <a:prstGeom prst="rect">
            <a:avLst/>
          </a:prstGeom>
        </p:spPr>
        <p:txBody>
          <a:bodyPr vert="horz" lIns="98980" tIns="49493" rIns="98980" bIns="49493" rtlCol="0" anchor="b"/>
          <a:lstStyle>
            <a:lvl1pPr algn="r">
              <a:defRPr sz="1400">
                <a:latin typeface="Calibri" charset="0"/>
              </a:defRPr>
            </a:lvl1pPr>
          </a:lstStyle>
          <a:p>
            <a:pPr>
              <a:defRPr/>
            </a:pPr>
            <a:fld id="{8AA676EB-89E9-43F2-AAA0-4355A9D79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693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321" cy="511897"/>
          </a:xfrm>
          <a:prstGeom prst="rect">
            <a:avLst/>
          </a:prstGeom>
        </p:spPr>
        <p:txBody>
          <a:bodyPr vert="horz" lIns="98980" tIns="49493" rIns="98980" bIns="4949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0291" y="0"/>
            <a:ext cx="3077320" cy="511897"/>
          </a:xfrm>
          <a:prstGeom prst="rect">
            <a:avLst/>
          </a:prstGeom>
        </p:spPr>
        <p:txBody>
          <a:bodyPr vert="horz" lIns="98980" tIns="49493" rIns="98980" bIns="4949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C692162-67BB-4EBC-BED5-C7ABB7E417C8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0" tIns="49493" rIns="98980" bIns="4949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761" y="4861358"/>
            <a:ext cx="5679778" cy="4607072"/>
          </a:xfrm>
          <a:prstGeom prst="rect">
            <a:avLst/>
          </a:prstGeom>
        </p:spPr>
        <p:txBody>
          <a:bodyPr vert="horz" lIns="98980" tIns="49493" rIns="98980" bIns="4949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055"/>
            <a:ext cx="3077321" cy="511897"/>
          </a:xfrm>
          <a:prstGeom prst="rect">
            <a:avLst/>
          </a:prstGeom>
        </p:spPr>
        <p:txBody>
          <a:bodyPr vert="horz" lIns="98980" tIns="49493" rIns="98980" bIns="4949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0291" y="9721055"/>
            <a:ext cx="3077320" cy="511897"/>
          </a:xfrm>
          <a:prstGeom prst="rect">
            <a:avLst/>
          </a:prstGeom>
        </p:spPr>
        <p:txBody>
          <a:bodyPr vert="horz" lIns="98980" tIns="49493" rIns="98980" bIns="4949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C97EB55-C15E-4241-AF12-36216B5EA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640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2056A9-6846-4EC6-AD24-8AA6659A028D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1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83D502-E296-4256-A95F-7D2F19795F09}" type="slidenum">
              <a:rPr lang="ru-RU" altLang="ru-RU" smtClean="0">
                <a:cs typeface="Arial" charset="0"/>
              </a:rPr>
              <a:pPr/>
              <a:t>3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4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6C913-62B1-41AE-8CC6-EE97A2E206B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816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9905B3-8517-4DCE-9C4B-390A5074279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5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D5791A-2FF6-4638-9530-0F3E1C562DB1}" type="slidenum">
              <a:rPr lang="ru-RU" altLang="ru-RU" smtClean="0">
                <a:cs typeface="Arial" charset="0"/>
              </a:rPr>
              <a:pPr/>
              <a:t>10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6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890588" y="2517775"/>
            <a:ext cx="5513387" cy="565150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200" smtClean="0">
                <a:solidFill>
                  <a:srgbClr val="FFFFFF"/>
                </a:solidFill>
                <a:latin typeface="Verdana" charset="0"/>
              </a:rPr>
              <a:t>Образец заголовка</a:t>
            </a:r>
            <a:endParaRPr lang="en-US" sz="220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1" y="4521200"/>
            <a:ext cx="4193157" cy="381396"/>
          </a:xfr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90030" y="2625757"/>
            <a:ext cx="5514509" cy="564404"/>
          </a:xfr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8321" y="3437382"/>
            <a:ext cx="5514509" cy="8487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/>
          <p:nvPr userDrawn="1"/>
        </p:nvSpPr>
        <p:spPr>
          <a:xfrm>
            <a:off x="0" y="0"/>
            <a:ext cx="9144000" cy="4865688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22"/>
          <p:cNvSpPr/>
          <p:nvPr userDrawn="1"/>
        </p:nvSpPr>
        <p:spPr>
          <a:xfrm>
            <a:off x="0" y="4875213"/>
            <a:ext cx="9144000" cy="26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6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7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8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9573" y="1809637"/>
            <a:ext cx="7772400" cy="112514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 userDrawn="1"/>
        </p:nvSpPr>
        <p:spPr>
          <a:xfrm>
            <a:off x="0" y="0"/>
            <a:ext cx="9144000" cy="4865688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2"/>
          <p:cNvSpPr/>
          <p:nvPr userDrawn="1"/>
        </p:nvSpPr>
        <p:spPr>
          <a:xfrm>
            <a:off x="0" y="4875213"/>
            <a:ext cx="9144000" cy="26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7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8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9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73" y="1809637"/>
            <a:ext cx="7772400" cy="112514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4FC7D7AE-34A6-484E-A24B-7F4317BA940E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42443DD2-4829-4B71-91F7-5E874A5BA1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0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408859"/>
            <a:ext cx="1316459" cy="324161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026" y="1284685"/>
            <a:ext cx="4125913" cy="28336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301" y="4242852"/>
            <a:ext cx="4214113" cy="51554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31" name="Picture Placeholder 2"/>
          <p:cNvSpPr>
            <a:spLocks noGrp="1"/>
          </p:cNvSpPr>
          <p:nvPr>
            <p:ph type="pic" idx="10"/>
          </p:nvPr>
        </p:nvSpPr>
        <p:spPr>
          <a:xfrm>
            <a:off x="4667250" y="1285875"/>
            <a:ext cx="4125913" cy="28336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2" name="Text Placeholder 3"/>
          <p:cNvSpPr>
            <a:spLocks noGrp="1"/>
          </p:cNvSpPr>
          <p:nvPr>
            <p:ph type="body" sz="half" idx="11"/>
          </p:nvPr>
        </p:nvSpPr>
        <p:spPr>
          <a:xfrm>
            <a:off x="4569525" y="4237427"/>
            <a:ext cx="4214113" cy="51554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4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4" rIns="91430" bIns="45714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0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4" rIns="91430" bIns="45714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4" rIns="91430" bIns="45714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4" rIns="91430" bIns="45714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3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4" rIns="91430" bIns="45714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4" rIns="91430" bIns="45714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1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4" rIns="91430" bIns="45714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6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4" rIns="91430" bIns="45714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4" rIns="91430" bIns="45714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4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4" rIns="91430" bIns="45714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0400" y="4882756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2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5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9" y="294028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1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5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AA889-AFE6-44D0-9142-8BCA10221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201613" y="4929188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06460583-4571-4E3A-9412-39C16D02754F}" type="slidenum">
              <a:rPr kumimoji="0" lang="en-US" altLang="ru-RU" sz="1000" smtClean="0">
                <a:latin typeface="Verdana" pitchFamily="34" charset="0"/>
                <a:ea typeface="MS PGothic" pitchFamily="34" charset="-128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kumimoji="0" lang="en-US" altLang="ru-RU" sz="1000" smtClean="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487363" y="4941888"/>
            <a:ext cx="588486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altLang="ru-RU" sz="1000" dirty="0" smtClean="0">
                <a:latin typeface="Verdana" pitchFamily="34" charset="0"/>
                <a:ea typeface="MS PGothic" pitchFamily="34" charset="-128"/>
              </a:rPr>
              <a:t>|</a:t>
            </a:r>
          </a:p>
        </p:txBody>
      </p:sp>
      <p:grpSp>
        <p:nvGrpSpPr>
          <p:cNvPr id="3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9" name="Freeform 27"/>
            <p:cNvSpPr>
              <a:spLocks/>
            </p:cNvSpPr>
            <p:nvPr userDrawn="1"/>
          </p:nvSpPr>
          <p:spPr bwMode="auto">
            <a:xfrm>
              <a:off x="6046080" y="6487509"/>
              <a:ext cx="379413" cy="346075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8"/>
            <p:cNvSpPr>
              <a:spLocks/>
            </p:cNvSpPr>
            <p:nvPr userDrawn="1"/>
          </p:nvSpPr>
          <p:spPr bwMode="auto">
            <a:xfrm>
              <a:off x="5774618" y="6603396"/>
              <a:ext cx="319087" cy="230188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9"/>
            <p:cNvSpPr>
              <a:spLocks/>
            </p:cNvSpPr>
            <p:nvPr userDrawn="1"/>
          </p:nvSpPr>
          <p:spPr bwMode="auto">
            <a:xfrm>
              <a:off x="5385680" y="6603396"/>
              <a:ext cx="436563" cy="346075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066" y="0"/>
            <a:ext cx="8640960" cy="7688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66107" y="1033759"/>
            <a:ext cx="8626373" cy="384224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4" y="1354836"/>
            <a:ext cx="8529889" cy="3295634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95537" y="1437625"/>
            <a:ext cx="8529889" cy="329563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23528" y="2494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383619"/>
            <a:ext cx="1316459" cy="326685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408859"/>
            <a:ext cx="1316459" cy="324161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36700" y="1352278"/>
            <a:ext cx="4206713" cy="327925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7640" y="1352278"/>
            <a:ext cx="4196473" cy="327925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6" y="1284685"/>
            <a:ext cx="7013575" cy="334803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289803"/>
            <a:ext cx="1316459" cy="334292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6" y="1284685"/>
            <a:ext cx="4125913" cy="28336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667250" y="1285875"/>
            <a:ext cx="4125913" cy="28336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-17463" y="-33338"/>
            <a:ext cx="9161463" cy="755651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66688"/>
            <a:ext cx="82296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ru-RU" smtClean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для редактирования</a:t>
            </a:r>
          </a:p>
          <a:p>
            <a:pPr lvl="0"/>
            <a:r>
              <a:rPr lang="ru-RU" smtClean="0"/>
              <a:t>Нажмите для ввода текста</a:t>
            </a:r>
            <a:endParaRPr lang="en-US" smtClean="0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201613" y="4929188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2F17F52A-73B9-4F82-B961-66112F56B230}" type="slidenum">
              <a:rPr lang="en-US" sz="1000" smtClean="0">
                <a:latin typeface="Verdana" charset="0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smtClean="0">
              <a:latin typeface="Verdana" charset="0"/>
              <a:cs typeface="+mn-cs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 userDrawn="1"/>
        </p:nvSpPr>
        <p:spPr bwMode="auto">
          <a:xfrm>
            <a:off x="487363" y="4941888"/>
            <a:ext cx="3733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smtClean="0">
                <a:latin typeface="Verdana" charset="0"/>
                <a:cs typeface="+mn-cs"/>
              </a:rPr>
              <a:t>| </a:t>
            </a:r>
            <a:r>
              <a:rPr lang="ru-RU" sz="1000" smtClean="0">
                <a:latin typeface="Verdana" charset="0"/>
                <a:cs typeface="+mn-cs"/>
              </a:rPr>
              <a:t>Тема презентации </a:t>
            </a:r>
            <a:r>
              <a:rPr lang="en-US" sz="1000" smtClean="0">
                <a:latin typeface="Verdana" charset="0"/>
                <a:cs typeface="+mn-cs"/>
              </a:rPr>
              <a:t>| XX</a:t>
            </a:r>
            <a:r>
              <a:rPr lang="ru-RU" sz="1000" smtClean="0">
                <a:latin typeface="Verdana" charset="0"/>
                <a:cs typeface="+mn-cs"/>
              </a:rPr>
              <a:t>/ХХ/ХХ</a:t>
            </a:r>
            <a:endParaRPr lang="en-US" sz="1000" smtClean="0">
              <a:latin typeface="Verdana" charset="0"/>
              <a:cs typeface="+mn-cs"/>
            </a:endParaRPr>
          </a:p>
        </p:txBody>
      </p:sp>
      <p:grpSp>
        <p:nvGrpSpPr>
          <p:cNvPr id="1032" name="Group 12"/>
          <p:cNvGrpSpPr>
            <a:grpSpLocks/>
          </p:cNvGrpSpPr>
          <p:nvPr userDrawn="1"/>
        </p:nvGrpSpPr>
        <p:grpSpPr bwMode="auto">
          <a:xfrm>
            <a:off x="-374650" y="-12700"/>
            <a:ext cx="366712" cy="2197100"/>
            <a:chOff x="-374650" y="-17463"/>
            <a:chExt cx="366712" cy="2930526"/>
          </a:xfrm>
        </p:grpSpPr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>
              <a:off x="-374650" y="-17463"/>
              <a:ext cx="366712" cy="366316"/>
            </a:xfrm>
            <a:prstGeom prst="rect">
              <a:avLst/>
            </a:prstGeom>
            <a:solidFill>
              <a:srgbClr val="CD202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auto">
            <a:xfrm>
              <a:off x="-374650" y="348853"/>
              <a:ext cx="366712" cy="366315"/>
            </a:xfrm>
            <a:prstGeom prst="rect">
              <a:avLst/>
            </a:prstGeom>
            <a:solidFill>
              <a:srgbClr val="455D7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-374650" y="715169"/>
              <a:ext cx="366712" cy="368433"/>
            </a:xfrm>
            <a:prstGeom prst="rect">
              <a:avLst/>
            </a:prstGeom>
            <a:solidFill>
              <a:srgbClr val="68798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 userDrawn="1"/>
          </p:nvSpPr>
          <p:spPr bwMode="auto">
            <a:xfrm>
              <a:off x="-374650" y="1081485"/>
              <a:ext cx="366712" cy="366315"/>
            </a:xfrm>
            <a:prstGeom prst="rect">
              <a:avLst/>
            </a:prstGeom>
            <a:solidFill>
              <a:srgbClr val="909CA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 userDrawn="1"/>
          </p:nvSpPr>
          <p:spPr bwMode="auto">
            <a:xfrm>
              <a:off x="-374650" y="1447800"/>
              <a:ext cx="366712" cy="366316"/>
            </a:xfrm>
            <a:prstGeom prst="rect">
              <a:avLst/>
            </a:prstGeom>
            <a:solidFill>
              <a:srgbClr val="BFC5C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 userDrawn="1"/>
          </p:nvSpPr>
          <p:spPr bwMode="auto">
            <a:xfrm>
              <a:off x="-374650" y="1814116"/>
              <a:ext cx="366712" cy="366315"/>
            </a:xfrm>
            <a:prstGeom prst="rect">
              <a:avLst/>
            </a:prstGeom>
            <a:solidFill>
              <a:srgbClr val="A3A86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 userDrawn="1"/>
          </p:nvSpPr>
          <p:spPr bwMode="auto">
            <a:xfrm>
              <a:off x="-374650" y="2180432"/>
              <a:ext cx="366712" cy="368433"/>
            </a:xfrm>
            <a:prstGeom prst="rect">
              <a:avLst/>
            </a:prstGeom>
            <a:solidFill>
              <a:srgbClr val="D3D7BD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 userDrawn="1"/>
          </p:nvSpPr>
          <p:spPr bwMode="auto">
            <a:xfrm>
              <a:off x="-374650" y="2546748"/>
              <a:ext cx="366712" cy="366315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33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1034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1035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1036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20" r:id="rId11"/>
    <p:sldLayoutId id="2147484418" r:id="rId12"/>
    <p:sldLayoutId id="2147484421" r:id="rId13"/>
    <p:sldLayoutId id="2147484422" r:id="rId14"/>
    <p:sldLayoutId id="2147484424" r:id="rId15"/>
    <p:sldLayoutId id="2147484425" r:id="rId16"/>
    <p:sldLayoutId id="2147484427" r:id="rId17"/>
    <p:sldLayoutId id="2147484429" r:id="rId1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chart" Target="../charts/chart4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hyperlink" Target="http://www.rzd.ru/" TargetMode="Externa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hyperlink" Target="http://www.rzd.ru/" TargetMode="Externa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hyperlink" Target="mailto:zalobazakupki@center.rzd.ru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6" descr="Поезд 10.jpg"/>
          <p:cNvPicPr>
            <a:picLocks noChangeAspect="1"/>
          </p:cNvPicPr>
          <p:nvPr/>
        </p:nvPicPr>
        <p:blipFill>
          <a:blip r:embed="rId2" cstate="print"/>
          <a:srcRect t="28957"/>
          <a:stretch>
            <a:fillRect/>
          </a:stretch>
        </p:blipFill>
        <p:spPr bwMode="auto">
          <a:xfrm>
            <a:off x="-6350" y="-92075"/>
            <a:ext cx="915035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8" descr="C:\Natarius\RZD 2014\Август\16x9\title.png"/>
          <p:cNvPicPr>
            <a:picLocks noChangeAspect="1" noChangeArrowheads="1"/>
          </p:cNvPicPr>
          <p:nvPr/>
        </p:nvPicPr>
        <p:blipFill>
          <a:blip r:embed="rId3" cstate="print"/>
          <a:srcRect b="13628"/>
          <a:stretch>
            <a:fillRect/>
          </a:stretch>
        </p:blipFill>
        <p:spPr bwMode="auto">
          <a:xfrm>
            <a:off x="0" y="700088"/>
            <a:ext cx="914400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Subtitle 6"/>
          <p:cNvSpPr>
            <a:spLocks noGrp="1"/>
          </p:cNvSpPr>
          <p:nvPr>
            <p:ph type="subTitle" idx="1"/>
          </p:nvPr>
        </p:nvSpPr>
        <p:spPr>
          <a:xfrm>
            <a:off x="251420" y="4083918"/>
            <a:ext cx="7416924" cy="7921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400" dirty="0" smtClean="0"/>
              <a:t> </a:t>
            </a:r>
          </a:p>
        </p:txBody>
      </p:sp>
      <p:pic>
        <p:nvPicPr>
          <p:cNvPr id="7173" name="Picture 8" descr="C:\Natarius\RZD 2014\Август\16x9\title.png"/>
          <p:cNvPicPr>
            <a:picLocks noChangeAspect="1" noChangeArrowheads="1"/>
          </p:cNvPicPr>
          <p:nvPr/>
        </p:nvPicPr>
        <p:blipFill>
          <a:blip r:embed="rId3" cstate="print"/>
          <a:srcRect l="87801" t="88171" r="3539" b="4831"/>
          <a:stretch>
            <a:fillRect/>
          </a:stretch>
        </p:blipFill>
        <p:spPr bwMode="auto">
          <a:xfrm>
            <a:off x="8042275" y="4535488"/>
            <a:ext cx="7921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584" y="3291830"/>
            <a:ext cx="565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Участие субъектов малого и среднего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предпринимательства в закупках ОАО «РЖД»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350520" y="638810"/>
          <a:ext cx="2552700" cy="1388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40763" cy="601980"/>
          </a:xfrm>
        </p:spPr>
        <p:txBody>
          <a:bodyPr/>
          <a:lstStyle/>
          <a:p>
            <a:r>
              <a:rPr lang="ru-RU" dirty="0" smtClean="0"/>
              <a:t>Расширение доступа к закупкам (1)</a:t>
            </a:r>
          </a:p>
        </p:txBody>
      </p:sp>
      <p:sp>
        <p:nvSpPr>
          <p:cNvPr id="9219" name="Прямоугольник 23"/>
          <p:cNvSpPr>
            <a:spLocks noChangeArrowheads="1"/>
          </p:cNvSpPr>
          <p:nvPr/>
        </p:nvSpPr>
        <p:spPr bwMode="auto">
          <a:xfrm>
            <a:off x="114300" y="771525"/>
            <a:ext cx="90297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600"/>
              </a:lnSpc>
              <a:buClr>
                <a:srgbClr val="2F87B6"/>
              </a:buClr>
            </a:pPr>
            <a:endParaRPr kumimoji="1" lang="ru-RU" sz="1300" b="1">
              <a:solidFill>
                <a:srgbClr val="2F87B6"/>
              </a:solidFill>
              <a:latin typeface="Verdana" pitchFamily="34" charset="0"/>
            </a:endParaRPr>
          </a:p>
          <a:p>
            <a:pPr>
              <a:lnSpc>
                <a:spcPts val="600"/>
              </a:lnSpc>
              <a:buClr>
                <a:srgbClr val="2F87B6"/>
              </a:buClr>
              <a:buFont typeface="Wingdings" pitchFamily="2" charset="2"/>
              <a:buChar char="§"/>
            </a:pPr>
            <a:endParaRPr lang="ru-RU" sz="1100">
              <a:latin typeface="Verdana" pitchFamily="34" charset="0"/>
            </a:endParaRPr>
          </a:p>
          <a:p>
            <a:pPr>
              <a:lnSpc>
                <a:spcPts val="600"/>
              </a:lnSpc>
              <a:buClr>
                <a:srgbClr val="2F87B6"/>
              </a:buClr>
              <a:buFont typeface="Wingdings" pitchFamily="2" charset="2"/>
              <a:buChar char="§"/>
            </a:pPr>
            <a:endParaRPr lang="ru-RU" sz="1100">
              <a:latin typeface="Verdana" pitchFamily="34" charset="0"/>
            </a:endParaRPr>
          </a:p>
          <a:p>
            <a:pPr>
              <a:lnSpc>
                <a:spcPts val="600"/>
              </a:lnSpc>
              <a:buClr>
                <a:srgbClr val="2F87B6"/>
              </a:buClr>
              <a:buFont typeface="Wingdings" pitchFamily="2" charset="2"/>
              <a:buChar char="§"/>
            </a:pPr>
            <a:endParaRPr lang="ru-RU" sz="1400"/>
          </a:p>
          <a:p>
            <a:pPr>
              <a:lnSpc>
                <a:spcPts val="600"/>
              </a:lnSpc>
              <a:buClr>
                <a:srgbClr val="2F87B6"/>
              </a:buClr>
              <a:buFont typeface="Wingdings" pitchFamily="2" charset="2"/>
              <a:buChar char="§"/>
            </a:pPr>
            <a:endParaRPr lang="ru-RU" sz="1400"/>
          </a:p>
          <a:p>
            <a:pPr>
              <a:lnSpc>
                <a:spcPts val="600"/>
              </a:lnSpc>
              <a:buClr>
                <a:srgbClr val="2F87B6"/>
              </a:buClr>
              <a:buFont typeface="Wingdings" pitchFamily="2" charset="2"/>
              <a:buChar char="§"/>
            </a:pPr>
            <a:endParaRPr lang="ru-RU" sz="1400"/>
          </a:p>
        </p:txBody>
      </p:sp>
      <p:sp>
        <p:nvSpPr>
          <p:cNvPr id="9220" name="TextBox 41"/>
          <p:cNvSpPr txBox="1">
            <a:spLocks noChangeArrowheads="1"/>
          </p:cNvSpPr>
          <p:nvPr/>
        </p:nvSpPr>
        <p:spPr bwMode="auto">
          <a:xfrm>
            <a:off x="137478" y="1917065"/>
            <a:ext cx="33067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Количество документов, предоставляемых участниками в составе </a:t>
            </a:r>
            <a:r>
              <a:rPr lang="ru-RU" sz="800" b="1" dirty="0" smtClean="0">
                <a:latin typeface="Verdana" pitchFamily="34" charset="0"/>
              </a:rPr>
              <a:t>заявки, снижено на 40 %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9222" name="Рисунок 17" descr="icon10-300x21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95600"/>
            <a:ext cx="15001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41"/>
          <p:cNvSpPr txBox="1">
            <a:spLocks noChangeArrowheads="1"/>
          </p:cNvSpPr>
          <p:nvPr/>
        </p:nvSpPr>
        <p:spPr bwMode="auto">
          <a:xfrm>
            <a:off x="357823" y="3887788"/>
            <a:ext cx="7794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latin typeface="Verdana" pitchFamily="34" charset="0"/>
              </a:rPr>
              <a:t>2016 г. </a:t>
            </a:r>
          </a:p>
        </p:txBody>
      </p:sp>
      <p:sp>
        <p:nvSpPr>
          <p:cNvPr id="9225" name="TextBox 41"/>
          <p:cNvSpPr txBox="1">
            <a:spLocks noChangeArrowheads="1"/>
          </p:cNvSpPr>
          <p:nvPr/>
        </p:nvSpPr>
        <p:spPr bwMode="auto">
          <a:xfrm>
            <a:off x="2519045" y="3899218"/>
            <a:ext cx="771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latin typeface="Verdana" pitchFamily="34" charset="0"/>
              </a:rPr>
              <a:t>2017 г. </a:t>
            </a:r>
          </a:p>
        </p:txBody>
      </p:sp>
      <p:sp>
        <p:nvSpPr>
          <p:cNvPr id="9229" name="TextBox 41"/>
          <p:cNvSpPr txBox="1">
            <a:spLocks noChangeArrowheads="1"/>
          </p:cNvSpPr>
          <p:nvPr/>
        </p:nvSpPr>
        <p:spPr bwMode="auto">
          <a:xfrm>
            <a:off x="1707515" y="1775778"/>
            <a:ext cx="7731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latin typeface="Verdana" pitchFamily="34" charset="0"/>
              </a:rPr>
              <a:t>2017 г. </a:t>
            </a:r>
          </a:p>
        </p:txBody>
      </p:sp>
      <p:sp>
        <p:nvSpPr>
          <p:cNvPr id="9230" name="TextBox 41"/>
          <p:cNvSpPr txBox="1">
            <a:spLocks noChangeArrowheads="1"/>
          </p:cNvSpPr>
          <p:nvPr/>
        </p:nvSpPr>
        <p:spPr bwMode="auto">
          <a:xfrm>
            <a:off x="798195" y="1768158"/>
            <a:ext cx="7731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latin typeface="Verdana" pitchFamily="34" charset="0"/>
              </a:rPr>
              <a:t>2016 г. </a:t>
            </a:r>
          </a:p>
        </p:txBody>
      </p:sp>
      <p:sp>
        <p:nvSpPr>
          <p:cNvPr id="9233" name="TextBox 41"/>
          <p:cNvSpPr txBox="1">
            <a:spLocks noChangeArrowheads="1"/>
          </p:cNvSpPr>
          <p:nvPr/>
        </p:nvSpPr>
        <p:spPr bwMode="auto">
          <a:xfrm>
            <a:off x="5544503" y="734060"/>
            <a:ext cx="2593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latin typeface="Verdana" pitchFamily="34" charset="0"/>
              </a:rPr>
              <a:t>Совершенствование механизма системы обеспечения исполнения договора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998720" y="1091565"/>
            <a:ext cx="3848100" cy="3181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5" name="TextBox 41"/>
          <p:cNvSpPr txBox="1">
            <a:spLocks noChangeArrowheads="1"/>
          </p:cNvSpPr>
          <p:nvPr/>
        </p:nvSpPr>
        <p:spPr bwMode="auto">
          <a:xfrm>
            <a:off x="4257993" y="1181418"/>
            <a:ext cx="773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latin typeface="Verdana" pitchFamily="34" charset="0"/>
              </a:rPr>
              <a:t>2016 г. </a:t>
            </a:r>
          </a:p>
        </p:txBody>
      </p:sp>
      <p:sp>
        <p:nvSpPr>
          <p:cNvPr id="9236" name="TextBox 41"/>
          <p:cNvSpPr txBox="1">
            <a:spLocks noChangeArrowheads="1"/>
          </p:cNvSpPr>
          <p:nvPr/>
        </p:nvSpPr>
        <p:spPr bwMode="auto">
          <a:xfrm>
            <a:off x="5029201" y="1152843"/>
            <a:ext cx="37809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Verdana" pitchFamily="34" charset="0"/>
              </a:rPr>
              <a:t>Обеспечение исполнения договора в целом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991101" y="1623059"/>
            <a:ext cx="1828799" cy="3505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957060" y="1615440"/>
            <a:ext cx="1905001" cy="358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979670" y="2053590"/>
            <a:ext cx="1855470" cy="39243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979921" y="2061210"/>
            <a:ext cx="1905000" cy="38481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41" name="TextBox 41"/>
          <p:cNvSpPr txBox="1">
            <a:spLocks noChangeArrowheads="1"/>
          </p:cNvSpPr>
          <p:nvPr/>
        </p:nvSpPr>
        <p:spPr bwMode="auto">
          <a:xfrm>
            <a:off x="4245610" y="1577023"/>
            <a:ext cx="7731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latin typeface="Verdana" pitchFamily="34" charset="0"/>
              </a:rPr>
              <a:t>2017 г. </a:t>
            </a:r>
          </a:p>
        </p:txBody>
      </p:sp>
      <p:sp>
        <p:nvSpPr>
          <p:cNvPr id="9242" name="TextBox 41"/>
          <p:cNvSpPr txBox="1">
            <a:spLocks noChangeArrowheads="1"/>
          </p:cNvSpPr>
          <p:nvPr/>
        </p:nvSpPr>
        <p:spPr bwMode="auto">
          <a:xfrm>
            <a:off x="5021580" y="1640523"/>
            <a:ext cx="17773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Verdana" pitchFamily="34" charset="0"/>
              </a:rPr>
              <a:t>Обеспечение исполнения договора в целом</a:t>
            </a:r>
          </a:p>
        </p:txBody>
      </p:sp>
      <p:sp>
        <p:nvSpPr>
          <p:cNvPr id="9243" name="TextBox 41"/>
          <p:cNvSpPr txBox="1">
            <a:spLocks noChangeArrowheads="1"/>
          </p:cNvSpPr>
          <p:nvPr/>
        </p:nvSpPr>
        <p:spPr bwMode="auto">
          <a:xfrm>
            <a:off x="6987540" y="1605915"/>
            <a:ext cx="1866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Verdana" pitchFamily="34" charset="0"/>
              </a:rPr>
              <a:t>Обеспечение исполнения отдельных этапов договора </a:t>
            </a:r>
          </a:p>
        </p:txBody>
      </p:sp>
      <p:sp>
        <p:nvSpPr>
          <p:cNvPr id="9244" name="TextBox 41"/>
          <p:cNvSpPr txBox="1">
            <a:spLocks noChangeArrowheads="1"/>
          </p:cNvSpPr>
          <p:nvPr/>
        </p:nvSpPr>
        <p:spPr bwMode="auto">
          <a:xfrm>
            <a:off x="5067300" y="2073910"/>
            <a:ext cx="1767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Verdana" pitchFamily="34" charset="0"/>
              </a:rPr>
              <a:t>Обеспечение обязательств по возврату аванса</a:t>
            </a:r>
          </a:p>
        </p:txBody>
      </p:sp>
      <p:sp>
        <p:nvSpPr>
          <p:cNvPr id="9245" name="TextBox 41"/>
          <p:cNvSpPr txBox="1">
            <a:spLocks noChangeArrowheads="1"/>
          </p:cNvSpPr>
          <p:nvPr/>
        </p:nvSpPr>
        <p:spPr bwMode="auto">
          <a:xfrm>
            <a:off x="6987540" y="2072323"/>
            <a:ext cx="1980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Verdana" pitchFamily="34" charset="0"/>
              </a:rPr>
              <a:t>Обеспечение исполнения гарантийных обязательств</a:t>
            </a:r>
          </a:p>
        </p:txBody>
      </p:sp>
      <p:sp>
        <p:nvSpPr>
          <p:cNvPr id="9247" name="TextBox 41"/>
          <p:cNvSpPr txBox="1">
            <a:spLocks noChangeArrowheads="1"/>
          </p:cNvSpPr>
          <p:nvPr/>
        </p:nvSpPr>
        <p:spPr bwMode="auto">
          <a:xfrm>
            <a:off x="4710430" y="2771458"/>
            <a:ext cx="36972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latin typeface="Verdana" pitchFamily="34" charset="0"/>
              </a:rPr>
              <a:t>Приоритет товаров российского происхождения, работ, услуг, выполняемых, оказываемых российскими лицами</a:t>
            </a:r>
          </a:p>
        </p:txBody>
      </p:sp>
      <p:pic>
        <p:nvPicPr>
          <p:cNvPr id="9248" name="Рисунок 46" descr="Рисунок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5393" y="783908"/>
            <a:ext cx="77311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Пятиугольник 49"/>
          <p:cNvSpPr/>
          <p:nvPr/>
        </p:nvSpPr>
        <p:spPr>
          <a:xfrm>
            <a:off x="5716270" y="3421380"/>
            <a:ext cx="3282950" cy="9525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8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Товарам, </a:t>
            </a:r>
            <a:r>
              <a:rPr lang="ru-RU" sz="8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работам, услугам, происходящим </a:t>
            </a:r>
            <a:r>
              <a:rPr lang="ru-RU" sz="8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из государств – членов </a:t>
            </a:r>
            <a:r>
              <a:rPr lang="ru-RU" sz="8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ЕАЭС предоставляется </a:t>
            </a:r>
            <a:r>
              <a:rPr lang="ru-RU" sz="8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приоритет аналогично </a:t>
            </a:r>
            <a:r>
              <a:rPr lang="ru-RU" sz="8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товарам, </a:t>
            </a:r>
            <a:r>
              <a:rPr lang="ru-RU" sz="8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работам, </a:t>
            </a:r>
            <a:r>
              <a:rPr lang="ru-RU" sz="8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услугам российского происхождения</a:t>
            </a:r>
            <a:endParaRPr lang="ru-RU" sz="800" dirty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6" cstate="print"/>
          <a:srcRect l="33484" t="12814" r="32537" b="7841"/>
          <a:stretch>
            <a:fillRect/>
          </a:stretch>
        </p:blipFill>
        <p:spPr bwMode="auto">
          <a:xfrm>
            <a:off x="4451350" y="3150235"/>
            <a:ext cx="1149900" cy="1680845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21" name="Рисунок 15" descr="1_opcii_okt2012-ch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27580" y="2875280"/>
            <a:ext cx="135731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Зеленая-галочка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4210" y="2403157"/>
            <a:ext cx="536627" cy="481013"/>
          </a:xfrm>
          <a:prstGeom prst="rect">
            <a:avLst/>
          </a:prstGeom>
        </p:spPr>
      </p:pic>
      <p:pic>
        <p:nvPicPr>
          <p:cNvPr id="9226" name="Рисунок 23" descr="resize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433423" y="2787015"/>
            <a:ext cx="974944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depositphotos_18024137-stock-photo-red-cros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2569847"/>
            <a:ext cx="542924" cy="542924"/>
          </a:xfrm>
          <a:prstGeom prst="rect">
            <a:avLst/>
          </a:prstGeom>
        </p:spPr>
      </p:pic>
      <p:sp>
        <p:nvSpPr>
          <p:cNvPr id="43" name="TextBox 41"/>
          <p:cNvSpPr txBox="1">
            <a:spLocks noChangeArrowheads="1"/>
          </p:cNvSpPr>
          <p:nvPr/>
        </p:nvSpPr>
        <p:spPr bwMode="auto">
          <a:xfrm>
            <a:off x="0" y="4154804"/>
            <a:ext cx="1615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latin typeface="Verdana" pitchFamily="34" charset="0"/>
              </a:rPr>
              <a:t>Исключены документы, запрашиваемые поставщиками у государственных органов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6" name="TextBox 41"/>
          <p:cNvSpPr txBox="1">
            <a:spLocks noChangeArrowheads="1"/>
          </p:cNvSpPr>
          <p:nvPr/>
        </p:nvSpPr>
        <p:spPr bwMode="auto">
          <a:xfrm>
            <a:off x="2004060" y="4131944"/>
            <a:ext cx="17830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latin typeface="Verdana" pitchFamily="34" charset="0"/>
              </a:rPr>
              <a:t>Реализована возможность предоставления всех документов в электронном виде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7" name="TextBox 41"/>
          <p:cNvSpPr txBox="1">
            <a:spLocks noChangeArrowheads="1"/>
          </p:cNvSpPr>
          <p:nvPr/>
        </p:nvSpPr>
        <p:spPr bwMode="auto">
          <a:xfrm>
            <a:off x="4655820" y="2517140"/>
            <a:ext cx="43738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u="sng" dirty="0" smtClean="0">
                <a:latin typeface="Verdana" pitchFamily="34" charset="0"/>
              </a:rPr>
              <a:t>СРОК ЗАКЛЮЧЕНИЯ ДОГОВОРА СОКРАЩЕН ДО 30 ДНЕЙ</a:t>
            </a:r>
            <a:endParaRPr lang="ru-RU" sz="1000" b="1" u="sng" dirty="0">
              <a:latin typeface="Verdana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4892040" y="1516380"/>
            <a:ext cx="403098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3851920" y="1131590"/>
            <a:ext cx="5040560" cy="2808312"/>
          </a:xfrm>
        </p:spPr>
        <p:txBody>
          <a:bodyPr/>
          <a:lstStyle/>
          <a:p>
            <a:pPr lvl="0" indent="45000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tabLst>
                <a:tab pos="8789988" algn="l"/>
              </a:tabLst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«Электронная торгово-закупочная площадка ОАО «РЖД» (ЭТЗП) позволяет проводить процедуры закупки в электронной форме, предусмотренные нормативными документами заказчиков, а также процедуры, связанные с распоряжением недвижимым имуществом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ОАО «РЖД»   </a:t>
            </a:r>
          </a:p>
          <a:p>
            <a:pPr lvl="0" indent="45000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tabLst>
                <a:tab pos="8789988" algn="l"/>
              </a:tabLst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По данным Министерства экономического развития за первое полугодие 2016 года ЭТЗП входит в тройку крупнейших электронных площадок, функционирующих в соответствии с 223-ФЗ </a:t>
            </a:r>
          </a:p>
          <a:p>
            <a:pPr indent="45000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tabLst>
                <a:tab pos="8789988" algn="l"/>
              </a:tabLst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 целью обеспечения дальнейшего расширения возможностей по проведению электронных торгов подписаны соглашения о сотрудничестве в сфере информационного взаимодействия по сопровождению закупочной деятельности с торговыми площадками 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ЗАО «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Сбербанк-АСТ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», АО «ОТС», ООО ЭТП ГПБ, ООО «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Фабрикант.ру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»,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АО «ЭТС», ЭТП ЗАО «ТЭК-Торг»</a:t>
            </a: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0" y="-36513"/>
            <a:ext cx="9144000" cy="768351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b="1" dirty="0" smtClean="0">
                <a:latin typeface="+mn-lt"/>
              </a:rPr>
              <a:t>Электронная торгово-закупочная площадка ОАО «РЖД»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 Соглашения о сотрудничестве с крупнейшими торговыми площадками</a:t>
            </a:r>
          </a:p>
        </p:txBody>
      </p:sp>
      <p:pic>
        <p:nvPicPr>
          <p:cNvPr id="615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929188"/>
            <a:ext cx="22145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16" y="1131590"/>
            <a:ext cx="3600400" cy="248049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-36512" y="3651870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4ADE"/>
                </a:solidFill>
                <a:latin typeface="+mn-lt"/>
                <a:ea typeface="Verdana" pitchFamily="34" charset="0"/>
                <a:cs typeface="Arial" pitchFamily="34" charset="0"/>
              </a:rPr>
              <a:t>Адрес ЭТЗП в сети Интернет: </a:t>
            </a:r>
            <a:r>
              <a:rPr lang="en-US" sz="1600" dirty="0" smtClean="0">
                <a:solidFill>
                  <a:srgbClr val="004ADE"/>
                </a:solidFill>
                <a:latin typeface="+mn-lt"/>
                <a:ea typeface="Verdana" pitchFamily="34" charset="0"/>
                <a:cs typeface="Arial" pitchFamily="34" charset="0"/>
              </a:rPr>
              <a:t>etzp.rzd.ru</a:t>
            </a:r>
            <a:r>
              <a:rPr lang="ru-RU" sz="1600" dirty="0" smtClean="0">
                <a:solidFill>
                  <a:srgbClr val="004ADE"/>
                </a:solidFill>
                <a:latin typeface="+mn-lt"/>
                <a:ea typeface="Verdana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004ADE"/>
              </a:solidFill>
              <a:latin typeface="+mn-lt"/>
              <a:ea typeface="Verdana" pitchFamily="34" charset="0"/>
              <a:cs typeface="Arial" pitchFamily="34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323528" y="4155924"/>
            <a:ext cx="6823500" cy="544122"/>
            <a:chOff x="251520" y="2299688"/>
            <a:chExt cx="6823500" cy="544122"/>
          </a:xfrm>
        </p:grpSpPr>
        <p:grpSp>
          <p:nvGrpSpPr>
            <p:cNvPr id="3" name="Группа 11"/>
            <p:cNvGrpSpPr/>
            <p:nvPr/>
          </p:nvGrpSpPr>
          <p:grpSpPr>
            <a:xfrm>
              <a:off x="2987824" y="2299688"/>
              <a:ext cx="1350892" cy="544122"/>
              <a:chOff x="2604467" y="4155923"/>
              <a:chExt cx="1872208" cy="576067"/>
            </a:xfrm>
          </p:grpSpPr>
          <p:pic>
            <p:nvPicPr>
              <p:cNvPr id="24" name="Picture 2" descr="C:\Users\rybak\Pictures\logo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04467" y="4155923"/>
                <a:ext cx="1857387" cy="535785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</p:pic>
          <p:sp>
            <p:nvSpPr>
              <p:cNvPr id="25" name="Скругленный прямоугольник 8"/>
              <p:cNvSpPr/>
              <p:nvPr/>
            </p:nvSpPr>
            <p:spPr bwMode="auto">
              <a:xfrm>
                <a:off x="2604467" y="4155926"/>
                <a:ext cx="1872208" cy="576064"/>
              </a:xfrm>
              <a:prstGeom prst="roundRect">
                <a:avLst>
                  <a:gd name="adj" fmla="val 4069"/>
                </a:avLst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4" name="Группа 10"/>
            <p:cNvGrpSpPr/>
            <p:nvPr/>
          </p:nvGrpSpPr>
          <p:grpSpPr>
            <a:xfrm>
              <a:off x="1619672" y="2299690"/>
              <a:ext cx="1350892" cy="544119"/>
              <a:chOff x="1159587" y="4136878"/>
              <a:chExt cx="1872208" cy="576064"/>
            </a:xfrm>
          </p:grpSpPr>
          <p:pic>
            <p:nvPicPr>
              <p:cNvPr id="22" name="Picture 5" descr="&amp;Rcy;&amp;Tcy;&amp;Scy;-&amp;tcy;&amp;iecy;&amp;ncy;&amp;dcy;&amp;iecy;&amp;rcy;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59587" y="4136878"/>
                <a:ext cx="1785951" cy="5400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</p:pic>
          <p:sp>
            <p:nvSpPr>
              <p:cNvPr id="23" name="Скругленный прямоугольник 22"/>
              <p:cNvSpPr/>
              <p:nvPr/>
            </p:nvSpPr>
            <p:spPr bwMode="auto">
              <a:xfrm>
                <a:off x="1159587" y="4136878"/>
                <a:ext cx="1872208" cy="576064"/>
              </a:xfrm>
              <a:prstGeom prst="roundRect">
                <a:avLst>
                  <a:gd name="adj" fmla="val 4069"/>
                </a:avLst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5" name="Группа 13"/>
            <p:cNvGrpSpPr/>
            <p:nvPr/>
          </p:nvGrpSpPr>
          <p:grpSpPr>
            <a:xfrm>
              <a:off x="251520" y="2299690"/>
              <a:ext cx="1350892" cy="544119"/>
              <a:chOff x="107504" y="4133919"/>
              <a:chExt cx="1872208" cy="576064"/>
            </a:xfrm>
          </p:grpSpPr>
          <p:pic>
            <p:nvPicPr>
              <p:cNvPr id="20" name="Picture 7" descr="&amp;Scy;&amp;bcy;&amp;iecy;&amp;rcy;&amp;bcy;&amp;acy;&amp;ncy;&amp;kcy;-&amp;Acy;&amp;Scy;&amp;Tcy;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3509" y="4155926"/>
                <a:ext cx="1500198" cy="5374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</p:pic>
          <p:sp>
            <p:nvSpPr>
              <p:cNvPr id="21" name="Скругленный прямоугольник 20"/>
              <p:cNvSpPr/>
              <p:nvPr/>
            </p:nvSpPr>
            <p:spPr bwMode="auto">
              <a:xfrm>
                <a:off x="107504" y="4133919"/>
                <a:ext cx="1872208" cy="576064"/>
              </a:xfrm>
              <a:prstGeom prst="roundRect">
                <a:avLst>
                  <a:gd name="adj" fmla="val 4069"/>
                </a:avLst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6" name="Группа 14"/>
            <p:cNvGrpSpPr/>
            <p:nvPr/>
          </p:nvGrpSpPr>
          <p:grpSpPr>
            <a:xfrm>
              <a:off x="5724128" y="2299690"/>
              <a:ext cx="1350892" cy="544119"/>
              <a:chOff x="-659210" y="2931790"/>
              <a:chExt cx="1872208" cy="576064"/>
            </a:xfrm>
          </p:grpSpPr>
          <p:pic>
            <p:nvPicPr>
              <p:cNvPr id="18" name="Picture 3" descr="F:\ЭТС+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-659210" y="3084261"/>
                <a:ext cx="1800201" cy="297656"/>
              </a:xfrm>
              <a:prstGeom prst="rect">
                <a:avLst/>
              </a:prstGeom>
              <a:noFill/>
            </p:spPr>
          </p:pic>
          <p:sp>
            <p:nvSpPr>
              <p:cNvPr id="19" name="Скругленный прямоугольник 18"/>
              <p:cNvSpPr/>
              <p:nvPr/>
            </p:nvSpPr>
            <p:spPr bwMode="auto">
              <a:xfrm>
                <a:off x="-659210" y="2931790"/>
                <a:ext cx="1872208" cy="576064"/>
              </a:xfrm>
              <a:prstGeom prst="roundRect">
                <a:avLst>
                  <a:gd name="adj" fmla="val 4069"/>
                </a:avLst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7" name="Группа 18"/>
            <p:cNvGrpSpPr/>
            <p:nvPr/>
          </p:nvGrpSpPr>
          <p:grpSpPr>
            <a:xfrm>
              <a:off x="4355976" y="2299690"/>
              <a:ext cx="1350892" cy="544119"/>
              <a:chOff x="-251508" y="1707654"/>
              <a:chExt cx="1872208" cy="576064"/>
            </a:xfrm>
          </p:grpSpPr>
          <p:pic>
            <p:nvPicPr>
              <p:cNvPr id="16" name="Picture 2" descr="F:\фабрикант+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b="19361"/>
              <a:stretch>
                <a:fillRect/>
              </a:stretch>
            </p:blipFill>
            <p:spPr bwMode="auto">
              <a:xfrm>
                <a:off x="-151712" y="1783890"/>
                <a:ext cx="1696536" cy="432048"/>
              </a:xfrm>
              <a:prstGeom prst="rect">
                <a:avLst/>
              </a:prstGeom>
              <a:noFill/>
            </p:spPr>
          </p:pic>
          <p:sp>
            <p:nvSpPr>
              <p:cNvPr id="17" name="Скругленный прямоугольник 16"/>
              <p:cNvSpPr/>
              <p:nvPr/>
            </p:nvSpPr>
            <p:spPr bwMode="auto">
              <a:xfrm>
                <a:off x="-251508" y="1707654"/>
                <a:ext cx="1872208" cy="576064"/>
              </a:xfrm>
              <a:prstGeom prst="roundRect">
                <a:avLst>
                  <a:gd name="adj" fmla="val 4069"/>
                </a:avLst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4227934"/>
            <a:ext cx="128432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кругленный прямоугольник 26"/>
          <p:cNvSpPr/>
          <p:nvPr/>
        </p:nvSpPr>
        <p:spPr bwMode="auto">
          <a:xfrm>
            <a:off x="7164288" y="4155926"/>
            <a:ext cx="1350892" cy="544119"/>
          </a:xfrm>
          <a:prstGeom prst="roundRect">
            <a:avLst>
              <a:gd name="adj" fmla="val 4069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214313" y="785813"/>
            <a:ext cx="8572500" cy="431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Verdana" charset="0"/>
                <a:ea typeface="Verdana" charset="0"/>
                <a:cs typeface="Verdana" charset="0"/>
              </a:rPr>
              <a:t>Для работы на ЭТЗП требуется:</a:t>
            </a: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0" y="-36513"/>
            <a:ext cx="9144000" cy="76835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 smtClean="0">
                <a:latin typeface="+mn-lt"/>
                <a:ea typeface="Verdana" charset="0"/>
                <a:cs typeface="Verdana" charset="0"/>
              </a:rPr>
              <a:t>Работа на электронной торгово-закупочной </a:t>
            </a:r>
            <a:br>
              <a:rPr lang="ru-RU" b="1" dirty="0" smtClean="0">
                <a:latin typeface="+mn-lt"/>
                <a:ea typeface="Verdana" charset="0"/>
                <a:cs typeface="Verdana" charset="0"/>
              </a:rPr>
            </a:br>
            <a:r>
              <a:rPr lang="ru-RU" b="1" dirty="0" smtClean="0">
                <a:latin typeface="+mn-lt"/>
                <a:ea typeface="Verdana" charset="0"/>
                <a:cs typeface="Verdana" charset="0"/>
              </a:rPr>
              <a:t>площадке ОАО «РЖД»</a:t>
            </a:r>
          </a:p>
        </p:txBody>
      </p:sp>
      <p:grpSp>
        <p:nvGrpSpPr>
          <p:cNvPr id="2" name="Группа 13"/>
          <p:cNvGrpSpPr/>
          <p:nvPr/>
        </p:nvGrpSpPr>
        <p:grpSpPr>
          <a:xfrm>
            <a:off x="285750" y="1214438"/>
            <a:ext cx="8606730" cy="1071562"/>
            <a:chOff x="285750" y="1214438"/>
            <a:chExt cx="8606730" cy="1071562"/>
          </a:xfrm>
        </p:grpSpPr>
        <p:sp>
          <p:nvSpPr>
            <p:cNvPr id="9220" name="Прямоугольник 17"/>
            <p:cNvSpPr>
              <a:spLocks noChangeArrowheads="1"/>
            </p:cNvSpPr>
            <p:nvPr/>
          </p:nvSpPr>
          <p:spPr bwMode="auto">
            <a:xfrm>
              <a:off x="1691680" y="1457832"/>
              <a:ext cx="7200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 smtClean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1. </a:t>
              </a:r>
              <a:r>
                <a:rPr lang="ru-RU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Получить ключ электронной подписи, для чего обратиться </a:t>
              </a:r>
              <a:r>
                <a:rPr lang="ru-RU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в Удостоверяющий центр ОАО «НИИАС</a:t>
              </a:r>
              <a:r>
                <a:rPr lang="ru-RU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»</a:t>
              </a:r>
              <a:endParaRPr lang="ru-RU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 bwMode="auto">
            <a:xfrm>
              <a:off x="285750" y="1214438"/>
              <a:ext cx="1285875" cy="1071562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  <a:ln w="12700"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" name="Группа 15"/>
          <p:cNvGrpSpPr/>
          <p:nvPr/>
        </p:nvGrpSpPr>
        <p:grpSpPr>
          <a:xfrm>
            <a:off x="285750" y="3643313"/>
            <a:ext cx="8606731" cy="1000125"/>
            <a:chOff x="285750" y="3643313"/>
            <a:chExt cx="8606731" cy="1000125"/>
          </a:xfrm>
        </p:grpSpPr>
        <p:sp>
          <p:nvSpPr>
            <p:cNvPr id="9222" name="Прямоугольник 22"/>
            <p:cNvSpPr>
              <a:spLocks noChangeArrowheads="1"/>
            </p:cNvSpPr>
            <p:nvPr/>
          </p:nvSpPr>
          <p:spPr bwMode="auto">
            <a:xfrm>
              <a:off x="1691681" y="3850988"/>
              <a:ext cx="7200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 smtClean="0">
                  <a:solidFill>
                    <a:srgbClr val="C00000"/>
                  </a:solidFill>
                  <a:latin typeface="Verdana" charset="0"/>
                </a:rPr>
                <a:t>3.</a:t>
              </a:r>
              <a:r>
                <a:rPr lang="ru-RU" sz="1600" b="1" dirty="0" smtClean="0">
                  <a:solidFill>
                    <a:srgbClr val="FF0000"/>
                  </a:solidFill>
                  <a:latin typeface="Verdana" charset="0"/>
                </a:rPr>
                <a:t> </a:t>
              </a:r>
              <a:r>
                <a:rPr lang="ru-RU" sz="1600" dirty="0" smtClean="0">
                  <a:latin typeface="Verdana" charset="0"/>
                </a:rPr>
                <a:t>Настроить рабочее место в соответствии с требованиями руководства пользователя</a:t>
              </a:r>
            </a:p>
          </p:txBody>
        </p:sp>
        <p:pic>
          <p:nvPicPr>
            <p:cNvPr id="9227" name="Рисунок 23"/>
            <p:cNvPicPr>
              <a:picLocks noChangeAspect="1" noChangeArrowheads="1"/>
            </p:cNvPicPr>
            <p:nvPr/>
          </p:nvPicPr>
          <p:blipFill>
            <a:blip r:embed="rId3" cstate="print"/>
            <a:srcRect l="1389" t="45168" r="79570" b="41299"/>
            <a:stretch>
              <a:fillRect/>
            </a:stretch>
          </p:blipFill>
          <p:spPr bwMode="auto">
            <a:xfrm>
              <a:off x="285750" y="3786188"/>
              <a:ext cx="1285875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25" name="Скругленный прямоугольник 24"/>
            <p:cNvSpPr/>
            <p:nvPr/>
          </p:nvSpPr>
          <p:spPr bwMode="auto">
            <a:xfrm>
              <a:off x="285750" y="3643313"/>
              <a:ext cx="1285875" cy="1000125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285750" y="2464594"/>
            <a:ext cx="8583339" cy="1000125"/>
            <a:chOff x="285750" y="2471232"/>
            <a:chExt cx="8583339" cy="1000125"/>
          </a:xfrm>
        </p:grpSpPr>
        <p:sp>
          <p:nvSpPr>
            <p:cNvPr id="9221" name="Прямоугольник 18"/>
            <p:cNvSpPr>
              <a:spLocks noChangeArrowheads="1"/>
            </p:cNvSpPr>
            <p:nvPr/>
          </p:nvSpPr>
          <p:spPr bwMode="auto">
            <a:xfrm>
              <a:off x="1691680" y="2555796"/>
              <a:ext cx="717740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 smtClean="0">
                  <a:solidFill>
                    <a:srgbClr val="C00000"/>
                  </a:solidFill>
                  <a:latin typeface="Verdana" charset="0"/>
                </a:rPr>
                <a:t>2.</a:t>
              </a:r>
              <a:r>
                <a:rPr lang="ru-RU" sz="1600" b="1" dirty="0" smtClean="0">
                  <a:solidFill>
                    <a:srgbClr val="FF0000"/>
                  </a:solidFill>
                  <a:latin typeface="Verdana" charset="0"/>
                </a:rPr>
                <a:t> </a:t>
              </a:r>
              <a:r>
                <a:rPr lang="ru-RU" sz="1600" dirty="0" smtClean="0">
                  <a:latin typeface="Verdana" charset="0"/>
                </a:rPr>
                <a:t>Заполнить форму регистрации на сайте </a:t>
              </a:r>
              <a:r>
                <a:rPr lang="en-US" sz="1600" b="1" dirty="0" smtClean="0">
                  <a:solidFill>
                    <a:schemeClr val="tx2"/>
                  </a:solidFill>
                  <a:latin typeface="Verdana" charset="0"/>
                </a:rPr>
                <a:t>etzp.rzd.ru</a:t>
              </a:r>
              <a:r>
                <a:rPr lang="ru-RU" sz="1600" dirty="0" smtClean="0">
                  <a:latin typeface="Verdana" charset="0"/>
                </a:rPr>
                <a:t>, </a:t>
              </a:r>
              <a:r>
                <a:rPr lang="ru-RU" sz="1600" dirty="0">
                  <a:latin typeface="Verdana" charset="0"/>
                </a:rPr>
                <a:t>указав реквизиты организации, адрес электронной почты и приложить </a:t>
              </a:r>
              <a:r>
                <a:rPr lang="ru-RU" sz="1600" dirty="0" smtClean="0">
                  <a:latin typeface="Verdana" charset="0"/>
                </a:rPr>
                <a:t>сертификат </a:t>
              </a:r>
              <a:r>
                <a:rPr lang="ru-RU" sz="1600" dirty="0">
                  <a:latin typeface="Verdana" charset="0"/>
                </a:rPr>
                <a:t>электронной </a:t>
              </a:r>
              <a:r>
                <a:rPr lang="ru-RU" sz="1600" dirty="0" smtClean="0">
                  <a:latin typeface="Verdana" charset="0"/>
                </a:rPr>
                <a:t>подписи</a:t>
              </a:r>
              <a:endParaRPr lang="ru-RU" sz="1600" dirty="0">
                <a:latin typeface="Verdana" charset="0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 bwMode="auto">
            <a:xfrm>
              <a:off x="285750" y="2471232"/>
              <a:ext cx="1285875" cy="100012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9229" name="Рисунок 11"/>
            <p:cNvPicPr>
              <a:picLocks noChangeAspect="1" noChangeArrowheads="1"/>
            </p:cNvPicPr>
            <p:nvPr/>
          </p:nvPicPr>
          <p:blipFill>
            <a:blip r:embed="rId4" cstate="print"/>
            <a:srcRect l="23920" t="17984" r="15190" b="31061"/>
            <a:stretch>
              <a:fillRect/>
            </a:stretch>
          </p:blipFill>
          <p:spPr bwMode="auto">
            <a:xfrm>
              <a:off x="357183" y="2500312"/>
              <a:ext cx="114300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pic>
        <p:nvPicPr>
          <p:cNvPr id="9224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4929188"/>
            <a:ext cx="22145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0" y="-36513"/>
            <a:ext cx="9144000" cy="76835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 smtClean="0">
                <a:latin typeface="+mn-lt"/>
                <a:ea typeface="Verdana" charset="0"/>
                <a:cs typeface="Verdana" charset="0"/>
              </a:rPr>
              <a:t>Личный кабинет участника электронных торгов  </a:t>
            </a:r>
          </a:p>
        </p:txBody>
      </p:sp>
      <p:pic>
        <p:nvPicPr>
          <p:cNvPr id="1433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929188"/>
            <a:ext cx="22145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8"/>
          <p:cNvSpPr>
            <a:spLocks noChangeArrowheads="1"/>
          </p:cNvSpPr>
          <p:nvPr/>
        </p:nvSpPr>
        <p:spPr bwMode="auto">
          <a:xfrm>
            <a:off x="357188" y="800100"/>
            <a:ext cx="842962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>
                <a:latin typeface="Verdana" charset="0"/>
              </a:rPr>
              <a:t>  Личный кабинет (ЛК) будет доступен по завершении регистрации и настройки рабочего </a:t>
            </a:r>
            <a:r>
              <a:rPr lang="ru-RU" sz="1400" dirty="0" smtClean="0">
                <a:latin typeface="Verdana" charset="0"/>
              </a:rPr>
              <a:t>места</a:t>
            </a:r>
            <a:endParaRPr lang="ru-RU" sz="1400" dirty="0">
              <a:latin typeface="Verdana" charset="0"/>
            </a:endParaRPr>
          </a:p>
          <a:p>
            <a:pPr algn="just">
              <a:spcAft>
                <a:spcPts val="600"/>
              </a:spcAft>
            </a:pPr>
            <a:r>
              <a:rPr lang="ru-RU" sz="1400" dirty="0">
                <a:latin typeface="Verdana" charset="0"/>
              </a:rPr>
              <a:t>  При первом входе в ЛК отобразится пользовательское соглашение, регламентирующее порядок работы на ЭТЗП. После принятия соглашения необходимо осуществить проверку сертификата электронной подписи  в соответствии с требованиями Руководства </a:t>
            </a:r>
            <a:r>
              <a:rPr lang="ru-RU" sz="1400" dirty="0" smtClean="0">
                <a:latin typeface="Verdana" charset="0"/>
              </a:rPr>
              <a:t>пользователя</a:t>
            </a:r>
            <a:endParaRPr lang="ru-RU" sz="1400" dirty="0">
              <a:latin typeface="Verdana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 t="1126"/>
          <a:stretch>
            <a:fillRect/>
          </a:stretch>
        </p:blipFill>
        <p:spPr bwMode="auto">
          <a:xfrm>
            <a:off x="428625" y="2283718"/>
            <a:ext cx="5073650" cy="241935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pSp>
        <p:nvGrpSpPr>
          <p:cNvPr id="2" name="Группа 148"/>
          <p:cNvGrpSpPr>
            <a:grpSpLocks/>
          </p:cNvGrpSpPr>
          <p:nvPr/>
        </p:nvGrpSpPr>
        <p:grpSpPr bwMode="auto">
          <a:xfrm>
            <a:off x="7572375" y="3643313"/>
            <a:ext cx="1000125" cy="1000125"/>
            <a:chOff x="4857750" y="3786188"/>
            <a:chExt cx="1000125" cy="1000125"/>
          </a:xfrm>
        </p:grpSpPr>
        <p:sp>
          <p:nvSpPr>
            <p:cNvPr id="141" name="Скругленный прямоугольник 140"/>
            <p:cNvSpPr/>
            <p:nvPr/>
          </p:nvSpPr>
          <p:spPr bwMode="auto">
            <a:xfrm>
              <a:off x="4857750" y="3786188"/>
              <a:ext cx="1000125" cy="1000125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4353" name="Рисунок 146" descr="закупки_интернет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9188" y="3857625"/>
              <a:ext cx="867952" cy="867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47"/>
          <p:cNvGrpSpPr>
            <a:grpSpLocks/>
          </p:cNvGrpSpPr>
          <p:nvPr/>
        </p:nvGrpSpPr>
        <p:grpSpPr bwMode="auto">
          <a:xfrm>
            <a:off x="7572375" y="2500313"/>
            <a:ext cx="1000125" cy="1000125"/>
            <a:chOff x="6286500" y="3786188"/>
            <a:chExt cx="1000125" cy="1000125"/>
          </a:xfrm>
        </p:grpSpPr>
        <p:pic>
          <p:nvPicPr>
            <p:cNvPr id="14350" name="Рисунок 144" descr="internet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79246" y="3898695"/>
              <a:ext cx="825335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" name="Скругленный прямоугольник 144"/>
            <p:cNvSpPr/>
            <p:nvPr/>
          </p:nvSpPr>
          <p:spPr bwMode="auto">
            <a:xfrm>
              <a:off x="6286500" y="3786188"/>
              <a:ext cx="1000125" cy="100012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" name="Группа 146"/>
          <p:cNvGrpSpPr>
            <a:grpSpLocks/>
          </p:cNvGrpSpPr>
          <p:nvPr/>
        </p:nvGrpSpPr>
        <p:grpSpPr bwMode="auto">
          <a:xfrm>
            <a:off x="6357938" y="3643313"/>
            <a:ext cx="1000125" cy="1000125"/>
            <a:chOff x="7715250" y="3786188"/>
            <a:chExt cx="1000125" cy="1000125"/>
          </a:xfrm>
        </p:grpSpPr>
        <p:pic>
          <p:nvPicPr>
            <p:cNvPr id="14348" name="Рисунок 145" descr="закупки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86688" y="3857804"/>
              <a:ext cx="867594" cy="86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6" name="Скругленный прямоугольник 145"/>
            <p:cNvSpPr/>
            <p:nvPr/>
          </p:nvSpPr>
          <p:spPr bwMode="auto">
            <a:xfrm>
              <a:off x="7715250" y="3786188"/>
              <a:ext cx="1000125" cy="100012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5" name="Группа 156"/>
          <p:cNvGrpSpPr>
            <a:grpSpLocks/>
          </p:cNvGrpSpPr>
          <p:nvPr/>
        </p:nvGrpSpPr>
        <p:grpSpPr bwMode="auto">
          <a:xfrm>
            <a:off x="6357938" y="2500313"/>
            <a:ext cx="1000125" cy="1000125"/>
            <a:chOff x="6357950" y="2500312"/>
            <a:chExt cx="1000132" cy="1000132"/>
          </a:xfrm>
        </p:grpSpPr>
        <p:pic>
          <p:nvPicPr>
            <p:cNvPr id="14346" name="Рисунок 154" descr="a_a19bfcd8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57950" y="2500312"/>
              <a:ext cx="100013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2" name="Скругленный прямоугольник 151"/>
            <p:cNvSpPr/>
            <p:nvPr/>
          </p:nvSpPr>
          <p:spPr bwMode="auto">
            <a:xfrm>
              <a:off x="6357950" y="2500312"/>
              <a:ext cx="1000132" cy="1000132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0" y="-36513"/>
            <a:ext cx="9144000" cy="76835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 smtClean="0">
                <a:latin typeface="+mj-lt"/>
                <a:ea typeface="Verdana" charset="0"/>
                <a:cs typeface="Verdana" charset="0"/>
              </a:rPr>
              <a:t>Основные проблемы при работе </a:t>
            </a:r>
            <a:br>
              <a:rPr lang="ru-RU" b="1" dirty="0" smtClean="0">
                <a:latin typeface="+mj-lt"/>
                <a:ea typeface="Verdana" charset="0"/>
                <a:cs typeface="Verdana" charset="0"/>
              </a:rPr>
            </a:br>
            <a:r>
              <a:rPr lang="ru-RU" b="1" dirty="0" smtClean="0">
                <a:latin typeface="+mj-lt"/>
                <a:ea typeface="Verdana" charset="0"/>
                <a:cs typeface="Verdana" charset="0"/>
              </a:rPr>
              <a:t>на электронной торгово-закупочной площадке ОАО «РЖД»</a:t>
            </a:r>
          </a:p>
        </p:txBody>
      </p:sp>
      <p:pic>
        <p:nvPicPr>
          <p:cNvPr id="1741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929188"/>
            <a:ext cx="22145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8"/>
          <p:cNvSpPr>
            <a:spLocks noChangeArrowheads="1"/>
          </p:cNvSpPr>
          <p:nvPr/>
        </p:nvSpPr>
        <p:spPr bwMode="auto">
          <a:xfrm>
            <a:off x="1143000" y="901700"/>
            <a:ext cx="7786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0"/>
              </a:spcAft>
            </a:pPr>
            <a:r>
              <a:rPr lang="ru-RU" dirty="0">
                <a:latin typeface="Verdana" charset="0"/>
              </a:rPr>
              <a:t>Некорректные настройки рабочего </a:t>
            </a:r>
            <a:r>
              <a:rPr lang="ru-RU" dirty="0" smtClean="0">
                <a:latin typeface="Verdana" charset="0"/>
              </a:rPr>
              <a:t>места</a:t>
            </a:r>
            <a:endParaRPr lang="ru-RU" dirty="0">
              <a:latin typeface="Verdana" charset="0"/>
            </a:endParaRPr>
          </a:p>
        </p:txBody>
      </p:sp>
      <p:sp>
        <p:nvSpPr>
          <p:cNvPr id="17413" name="Прямоугольник 25"/>
          <p:cNvSpPr>
            <a:spLocks noChangeArrowheads="1"/>
          </p:cNvSpPr>
          <p:nvPr/>
        </p:nvSpPr>
        <p:spPr bwMode="auto">
          <a:xfrm>
            <a:off x="1143000" y="2244725"/>
            <a:ext cx="7786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600"/>
              </a:spcAft>
            </a:pPr>
            <a:r>
              <a:rPr lang="ru-RU" dirty="0">
                <a:latin typeface="Verdana" charset="0"/>
              </a:rPr>
              <a:t>Утеря учетных данных для доступа в личный </a:t>
            </a:r>
            <a:r>
              <a:rPr lang="ru-RU" dirty="0" smtClean="0">
                <a:latin typeface="Verdana" charset="0"/>
              </a:rPr>
              <a:t>кабинет</a:t>
            </a:r>
            <a:endParaRPr lang="ru-RU" dirty="0">
              <a:latin typeface="Verdana" charset="0"/>
            </a:endParaRPr>
          </a:p>
        </p:txBody>
      </p:sp>
      <p:sp>
        <p:nvSpPr>
          <p:cNvPr id="17414" name="Прямоугольник 26"/>
          <p:cNvSpPr>
            <a:spLocks noChangeArrowheads="1"/>
          </p:cNvSpPr>
          <p:nvPr/>
        </p:nvSpPr>
        <p:spPr bwMode="auto">
          <a:xfrm>
            <a:off x="1143000" y="2789238"/>
            <a:ext cx="7786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0"/>
              </a:spcAft>
            </a:pPr>
            <a:r>
              <a:rPr lang="ru-RU" dirty="0">
                <a:latin typeface="Verdana" charset="0"/>
              </a:rPr>
              <a:t>Отсутствие необходимых навыков и опыта работы на </a:t>
            </a:r>
            <a:r>
              <a:rPr lang="ru-RU" dirty="0" smtClean="0">
                <a:latin typeface="Verdana" charset="0"/>
              </a:rPr>
              <a:t>площадке</a:t>
            </a:r>
            <a:endParaRPr lang="ru-RU" dirty="0">
              <a:latin typeface="Verdana" charset="0"/>
            </a:endParaRPr>
          </a:p>
        </p:txBody>
      </p:sp>
      <p:sp>
        <p:nvSpPr>
          <p:cNvPr id="17415" name="Прямоугольник 27"/>
          <p:cNvSpPr>
            <a:spLocks noChangeArrowheads="1"/>
          </p:cNvSpPr>
          <p:nvPr/>
        </p:nvSpPr>
        <p:spPr bwMode="auto">
          <a:xfrm>
            <a:off x="1143000" y="3605213"/>
            <a:ext cx="7786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0"/>
              </a:spcAft>
            </a:pPr>
            <a:r>
              <a:rPr lang="ru-RU" dirty="0">
                <a:latin typeface="Verdana" charset="0"/>
              </a:rPr>
              <a:t>Невнимательное изучение регламентных </a:t>
            </a:r>
            <a:r>
              <a:rPr lang="ru-RU" dirty="0" smtClean="0">
                <a:latin typeface="Verdana" charset="0"/>
              </a:rPr>
              <a:t>документов</a:t>
            </a:r>
            <a:endParaRPr lang="ru-RU" dirty="0">
              <a:latin typeface="Verdana" charset="0"/>
            </a:endParaRPr>
          </a:p>
        </p:txBody>
      </p:sp>
      <p:sp>
        <p:nvSpPr>
          <p:cNvPr id="17416" name="Прямоугольник 28"/>
          <p:cNvSpPr>
            <a:spLocks noChangeArrowheads="1"/>
          </p:cNvSpPr>
          <p:nvPr/>
        </p:nvSpPr>
        <p:spPr bwMode="auto">
          <a:xfrm>
            <a:off x="1143000" y="4143375"/>
            <a:ext cx="7786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0"/>
              </a:spcAft>
            </a:pPr>
            <a:r>
              <a:rPr lang="ru-RU" dirty="0">
                <a:latin typeface="Verdana" charset="0"/>
              </a:rPr>
              <a:t>Позднее начало подачи заявки, в совокупности с другими проблемами, может помешать подать заявку в </a:t>
            </a:r>
            <a:r>
              <a:rPr lang="ru-RU" dirty="0" smtClean="0">
                <a:latin typeface="Verdana" charset="0"/>
              </a:rPr>
              <a:t>срок</a:t>
            </a:r>
            <a:endParaRPr lang="ru-RU" dirty="0">
              <a:latin typeface="Verdana" charset="0"/>
            </a:endParaRPr>
          </a:p>
        </p:txBody>
      </p:sp>
      <p:sp>
        <p:nvSpPr>
          <p:cNvPr id="17417" name="Прямоугольник 24"/>
          <p:cNvSpPr>
            <a:spLocks noChangeArrowheads="1"/>
          </p:cNvSpPr>
          <p:nvPr/>
        </p:nvSpPr>
        <p:spPr bwMode="auto">
          <a:xfrm>
            <a:off x="1143000" y="1425575"/>
            <a:ext cx="7786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0"/>
              </a:spcAft>
            </a:pPr>
            <a:r>
              <a:rPr lang="ru-RU" dirty="0">
                <a:latin typeface="Verdana" charset="0"/>
              </a:rPr>
              <a:t>Истекший срок действия сертификата электронной подписи или лицензии </a:t>
            </a:r>
            <a:r>
              <a:rPr lang="ru-RU" dirty="0" smtClean="0">
                <a:latin typeface="Verdana" charset="0"/>
              </a:rPr>
              <a:t>КриптоПро </a:t>
            </a:r>
            <a:endParaRPr lang="ru-RU" dirty="0">
              <a:latin typeface="Verdana" charset="0"/>
            </a:endParaRPr>
          </a:p>
        </p:txBody>
      </p:sp>
      <p:grpSp>
        <p:nvGrpSpPr>
          <p:cNvPr id="3" name="Группа 30"/>
          <p:cNvGrpSpPr>
            <a:grpSpLocks/>
          </p:cNvGrpSpPr>
          <p:nvPr/>
        </p:nvGrpSpPr>
        <p:grpSpPr bwMode="auto">
          <a:xfrm>
            <a:off x="320675" y="785813"/>
            <a:ext cx="679450" cy="3965575"/>
            <a:chOff x="320675" y="785813"/>
            <a:chExt cx="679450" cy="3965575"/>
          </a:xfrm>
        </p:grpSpPr>
        <p:sp>
          <p:nvSpPr>
            <p:cNvPr id="18" name="Скругленный прямоугольник 17"/>
            <p:cNvSpPr/>
            <p:nvPr/>
          </p:nvSpPr>
          <p:spPr bwMode="auto">
            <a:xfrm>
              <a:off x="339725" y="2139950"/>
              <a:ext cx="642938" cy="57150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7420" name="Рисунок 42" descr="Monigote-reloj.jpg"/>
            <p:cNvPicPr>
              <a:picLocks noChangeAspect="1"/>
            </p:cNvPicPr>
            <p:nvPr/>
          </p:nvPicPr>
          <p:blipFill>
            <a:blip r:embed="rId3" cstate="print"/>
            <a:srcRect l="11993" t="5568" r="15160" b="2791"/>
            <a:stretch>
              <a:fillRect/>
            </a:stretch>
          </p:blipFill>
          <p:spPr bwMode="auto">
            <a:xfrm>
              <a:off x="457200" y="1462088"/>
              <a:ext cx="398463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1" name="Рисунок 40" descr="mini_5.jpg"/>
            <p:cNvPicPr>
              <a:picLocks noChangeAspect="1"/>
            </p:cNvPicPr>
            <p:nvPr/>
          </p:nvPicPr>
          <p:blipFill>
            <a:blip r:embed="rId4" cstate="print"/>
            <a:srcRect l="10294" t="4605" r="17647" b="8553"/>
            <a:stretch>
              <a:fillRect/>
            </a:stretch>
          </p:blipFill>
          <p:spPr bwMode="auto">
            <a:xfrm>
              <a:off x="366713" y="3513138"/>
              <a:ext cx="619125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2" name="Рисунок 39" descr="stressed-d-small-person-big-watch-isolayted-white-background-d-rendered-29776997.jpg"/>
            <p:cNvPicPr>
              <a:picLocks noChangeAspect="1"/>
            </p:cNvPicPr>
            <p:nvPr/>
          </p:nvPicPr>
          <p:blipFill>
            <a:blip r:embed="rId5" cstate="print"/>
            <a:srcRect l="12138" t="9920" r="12138" b="21371"/>
            <a:stretch>
              <a:fillRect/>
            </a:stretch>
          </p:blipFill>
          <p:spPr bwMode="auto">
            <a:xfrm>
              <a:off x="373063" y="4208463"/>
              <a:ext cx="6127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3" name="Рисунок 37" descr="340_logo.png"/>
            <p:cNvPicPr>
              <a:picLocks noChangeAspect="1"/>
            </p:cNvPicPr>
            <p:nvPr/>
          </p:nvPicPr>
          <p:blipFill>
            <a:blip r:embed="rId6" cstate="print"/>
            <a:srcRect l="16476" t="5383" r="29048" b="5383"/>
            <a:stretch>
              <a:fillRect/>
            </a:stretch>
          </p:blipFill>
          <p:spPr bwMode="auto">
            <a:xfrm>
              <a:off x="441325" y="798513"/>
              <a:ext cx="428625" cy="528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Рисунок 36" descr="vipiska_iz_UGRL_osn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8138" y="2143125"/>
              <a:ext cx="642937" cy="57150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15" name="Скругленный прямоугольник 14"/>
            <p:cNvSpPr/>
            <p:nvPr/>
          </p:nvSpPr>
          <p:spPr bwMode="auto">
            <a:xfrm>
              <a:off x="339725" y="785813"/>
              <a:ext cx="642938" cy="571500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7426" name="Рисунок 12" descr="3a11.jpg"/>
            <p:cNvPicPr>
              <a:picLocks noChangeAspect="1"/>
            </p:cNvPicPr>
            <p:nvPr/>
          </p:nvPicPr>
          <p:blipFill>
            <a:blip r:embed="rId8" cstate="print"/>
            <a:srcRect r="5000"/>
            <a:stretch>
              <a:fillRect/>
            </a:stretch>
          </p:blipFill>
          <p:spPr bwMode="auto">
            <a:xfrm flipH="1">
              <a:off x="320675" y="2817711"/>
              <a:ext cx="678719" cy="589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Скругленный прямоугольник 18"/>
            <p:cNvSpPr/>
            <p:nvPr/>
          </p:nvSpPr>
          <p:spPr bwMode="auto">
            <a:xfrm>
              <a:off x="357188" y="2817813"/>
              <a:ext cx="642937" cy="571500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 bwMode="auto">
            <a:xfrm>
              <a:off x="357188" y="3503613"/>
              <a:ext cx="642937" cy="571500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 bwMode="auto">
            <a:xfrm>
              <a:off x="357188" y="4181475"/>
              <a:ext cx="642937" cy="569913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 bwMode="auto">
            <a:xfrm>
              <a:off x="339725" y="1458913"/>
              <a:ext cx="642938" cy="571500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print"/>
          <a:srcRect l="19977" t="11071" r="2332" b="2952"/>
          <a:stretch>
            <a:fillRect/>
          </a:stretch>
        </p:blipFill>
        <p:spPr bwMode="auto">
          <a:xfrm>
            <a:off x="232852" y="786790"/>
            <a:ext cx="4248472" cy="396044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0" y="-36513"/>
            <a:ext cx="9144000" cy="76835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 smtClean="0">
                <a:latin typeface="+mj-lt"/>
                <a:ea typeface="Verdana" charset="0"/>
                <a:cs typeface="Verdana" charset="0"/>
              </a:rPr>
              <a:t>Обучение участников </a:t>
            </a:r>
            <a:br>
              <a:rPr lang="ru-RU" b="1" dirty="0" smtClean="0">
                <a:latin typeface="+mj-lt"/>
                <a:ea typeface="Verdana" charset="0"/>
                <a:cs typeface="Verdana" charset="0"/>
              </a:rPr>
            </a:br>
            <a:r>
              <a:rPr lang="ru-RU" b="1" dirty="0" smtClean="0">
                <a:latin typeface="+mj-lt"/>
                <a:ea typeface="Verdana" charset="0"/>
                <a:cs typeface="Verdana" charset="0"/>
              </a:rPr>
              <a:t>электронных торгов работе в личном кабинете   </a:t>
            </a:r>
          </a:p>
        </p:txBody>
      </p:sp>
      <p:pic>
        <p:nvPicPr>
          <p:cNvPr id="1536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4929188"/>
            <a:ext cx="22145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43438" y="785813"/>
            <a:ext cx="4143375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latin typeface="Verdana" charset="0"/>
              </a:rPr>
              <a:t>  </a:t>
            </a:r>
            <a:r>
              <a:rPr lang="ru-RU" sz="1400" dirty="0">
                <a:latin typeface="+mn-lt"/>
              </a:rPr>
              <a:t>Для обучения работе в личном кабинете </a:t>
            </a:r>
            <a:r>
              <a:rPr lang="ru-RU" sz="1400" dirty="0" smtClean="0">
                <a:latin typeface="+mn-lt"/>
              </a:rPr>
              <a:t>проводятся </a:t>
            </a:r>
            <a:r>
              <a:rPr lang="ru-RU" sz="1400" dirty="0">
                <a:latin typeface="+mn-lt"/>
              </a:rPr>
              <a:t>еженедельные бесплатные семинары </a:t>
            </a:r>
            <a:r>
              <a:rPr lang="ru-RU" sz="1400" b="1" i="1" dirty="0">
                <a:solidFill>
                  <a:schemeClr val="tx2"/>
                </a:solidFill>
                <a:latin typeface="+mn-lt"/>
              </a:rPr>
              <a:t>«Участие в электронных процедурах на ЭТЗП»</a:t>
            </a:r>
          </a:p>
          <a:p>
            <a:pPr algn="just">
              <a:defRPr/>
            </a:pPr>
            <a:endParaRPr lang="ru-RU" sz="1400" dirty="0">
              <a:solidFill>
                <a:srgbClr val="336699"/>
              </a:solidFill>
              <a:latin typeface="+mn-lt"/>
            </a:endParaRPr>
          </a:p>
          <a:p>
            <a:pPr algn="just">
              <a:defRPr/>
            </a:pPr>
            <a:r>
              <a:rPr lang="ru-RU" sz="1400" dirty="0">
                <a:latin typeface="+mn-lt"/>
              </a:rPr>
              <a:t>  Существуют два варианта прохождения обучения:</a:t>
            </a:r>
          </a:p>
          <a:p>
            <a:pPr marL="180000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336699"/>
                </a:solidFill>
                <a:latin typeface="+mn-lt"/>
              </a:rPr>
              <a:t> </a:t>
            </a:r>
            <a:r>
              <a:rPr lang="ru-RU" sz="1400" dirty="0">
                <a:latin typeface="+mn-lt"/>
              </a:rPr>
              <a:t>Очное обучение в специально оборудованном учебном классе по адресу г</a:t>
            </a:r>
            <a:r>
              <a:rPr lang="ru-RU" sz="1400" dirty="0" smtClean="0">
                <a:latin typeface="+mn-lt"/>
              </a:rPr>
              <a:t>. Москва</a:t>
            </a:r>
            <a:r>
              <a:rPr lang="ru-RU" sz="1400" dirty="0">
                <a:latin typeface="+mn-lt"/>
              </a:rPr>
              <a:t>, </a:t>
            </a:r>
            <a:r>
              <a:rPr lang="ru-RU" sz="1400" dirty="0" err="1" smtClean="0">
                <a:latin typeface="+mn-lt"/>
              </a:rPr>
              <a:t>ул.Каланчевская</a:t>
            </a:r>
            <a:r>
              <a:rPr lang="ru-RU" sz="1400" dirty="0" smtClean="0">
                <a:latin typeface="+mn-lt"/>
              </a:rPr>
              <a:t>, д</a:t>
            </a:r>
            <a:r>
              <a:rPr lang="ru-RU" sz="1400" dirty="0">
                <a:latin typeface="+mn-lt"/>
              </a:rPr>
              <a:t>. 15А, офис </a:t>
            </a:r>
            <a:r>
              <a:rPr lang="ru-RU" sz="1400" dirty="0" smtClean="0">
                <a:latin typeface="+mn-lt"/>
              </a:rPr>
              <a:t>415</a:t>
            </a:r>
            <a:endParaRPr lang="ru-RU" sz="1400" dirty="0">
              <a:latin typeface="+mn-lt"/>
            </a:endParaRPr>
          </a:p>
          <a:p>
            <a:pPr marL="180000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336699"/>
                </a:solidFill>
                <a:latin typeface="+mn-lt"/>
              </a:rPr>
              <a:t> </a:t>
            </a:r>
            <a:r>
              <a:rPr lang="ru-RU" sz="1400" dirty="0">
                <a:latin typeface="+mn-lt"/>
              </a:rPr>
              <a:t>Дистанционное обучение путём участия в </a:t>
            </a:r>
            <a:r>
              <a:rPr lang="ru-RU" sz="1400" dirty="0" smtClean="0">
                <a:latin typeface="+mn-lt"/>
              </a:rPr>
              <a:t>вебинаре</a:t>
            </a:r>
            <a:endParaRPr lang="ru-RU" sz="1400" dirty="0">
              <a:latin typeface="+mn-lt"/>
            </a:endParaRPr>
          </a:p>
          <a:p>
            <a:pPr algn="just">
              <a:spcAft>
                <a:spcPts val="600"/>
              </a:spcAft>
              <a:defRPr/>
            </a:pPr>
            <a:r>
              <a:rPr lang="ru-RU" sz="1400" i="1" dirty="0">
                <a:solidFill>
                  <a:srgbClr val="C00000"/>
                </a:solidFill>
                <a:latin typeface="+mn-lt"/>
              </a:rPr>
              <a:t>Необходима предварительная запись на </a:t>
            </a:r>
            <a:r>
              <a:rPr lang="ru-RU" sz="1400" i="1" dirty="0" smtClean="0">
                <a:solidFill>
                  <a:srgbClr val="C00000"/>
                </a:solidFill>
                <a:latin typeface="+mn-lt"/>
              </a:rPr>
              <a:t>обучение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1400" b="1" i="1" dirty="0" smtClean="0">
                <a:solidFill>
                  <a:schemeClr val="tx2"/>
                </a:solidFill>
                <a:latin typeface="+mn-lt"/>
              </a:rPr>
              <a:t>Информация о порядке записи на обучение, а так же </a:t>
            </a:r>
            <a:r>
              <a:rPr lang="ru-RU" sz="1400" b="1" i="1" dirty="0" err="1" smtClean="0">
                <a:solidFill>
                  <a:schemeClr val="tx2"/>
                </a:solidFill>
                <a:latin typeface="+mn-lt"/>
              </a:rPr>
              <a:t>видеоинструкции</a:t>
            </a:r>
            <a:r>
              <a:rPr lang="ru-RU" sz="1400" b="1" i="1" dirty="0" smtClean="0">
                <a:solidFill>
                  <a:schemeClr val="tx2"/>
                </a:solidFill>
                <a:latin typeface="+mn-lt"/>
              </a:rPr>
              <a:t> по участию в конкурсах и аукционах доступны на сайте ЭТЗП в разделе «Обучение»</a:t>
            </a:r>
            <a:endParaRPr lang="ru-RU" sz="1400" b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2" name="Группа 137"/>
          <p:cNvGrpSpPr>
            <a:grpSpLocks/>
          </p:cNvGrpSpPr>
          <p:nvPr/>
        </p:nvGrpSpPr>
        <p:grpSpPr bwMode="auto">
          <a:xfrm>
            <a:off x="2928938" y="3929063"/>
            <a:ext cx="1428750" cy="785812"/>
            <a:chOff x="8143900" y="3643320"/>
            <a:chExt cx="1428760" cy="785818"/>
          </a:xfrm>
        </p:grpSpPr>
        <p:pic>
          <p:nvPicPr>
            <p:cNvPr id="6" name="Рисунок 5"/>
            <p:cNvPicPr/>
            <p:nvPr/>
          </p:nvPicPr>
          <p:blipFill>
            <a:blip r:embed="rId4" cstate="print"/>
            <a:srcRect l="1371" t="64474" r="78967" b="16652"/>
            <a:stretch>
              <a:fillRect/>
            </a:stretch>
          </p:blipFill>
          <p:spPr bwMode="auto">
            <a:xfrm>
              <a:off x="8143900" y="3643320"/>
              <a:ext cx="1428760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136" name="Скругленный прямоугольник 135"/>
            <p:cNvSpPr/>
            <p:nvPr/>
          </p:nvSpPr>
          <p:spPr>
            <a:xfrm>
              <a:off x="8143900" y="3643320"/>
              <a:ext cx="1428760" cy="785818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Обратная связь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3"/>
          </p:nvPr>
        </p:nvSpPr>
        <p:spPr>
          <a:xfrm>
            <a:off x="266107" y="665683"/>
            <a:ext cx="8626373" cy="4210324"/>
          </a:xfrm>
        </p:spPr>
        <p:txBody>
          <a:bodyPr/>
          <a:lstStyle/>
          <a:p>
            <a:pPr>
              <a:lnSpc>
                <a:spcPts val="1600"/>
              </a:lnSpc>
              <a:spcBef>
                <a:spcPts val="300"/>
              </a:spcBef>
            </a:pPr>
            <a:r>
              <a:rPr lang="ru-RU" sz="900" dirty="0" smtClean="0">
                <a:ea typeface="Verdana" pitchFamily="34" charset="0"/>
              </a:rPr>
              <a:t>Электронный адрес горячей линии ОАО «РЖД»: </a:t>
            </a:r>
            <a:r>
              <a:rPr lang="en-US" sz="900" dirty="0" smtClean="0">
                <a:solidFill>
                  <a:srgbClr val="2F87B6"/>
                </a:solidFill>
                <a:ea typeface="Verdana" pitchFamily="34" charset="0"/>
              </a:rPr>
              <a:t>hotlinezakupki</a:t>
            </a:r>
            <a:r>
              <a:rPr lang="ru-RU" sz="900" dirty="0" smtClean="0">
                <a:solidFill>
                  <a:srgbClr val="2F87B6"/>
                </a:solidFill>
                <a:ea typeface="Verdana" pitchFamily="34" charset="0"/>
              </a:rPr>
              <a:t>@</a:t>
            </a:r>
            <a:r>
              <a:rPr lang="en-US" sz="900" dirty="0" smtClean="0">
                <a:solidFill>
                  <a:srgbClr val="2F87B6"/>
                </a:solidFill>
                <a:ea typeface="Verdana" pitchFamily="34" charset="0"/>
              </a:rPr>
              <a:t>center.rzd</a:t>
            </a:r>
            <a:r>
              <a:rPr lang="ru-RU" sz="900" dirty="0" smtClean="0">
                <a:solidFill>
                  <a:srgbClr val="2F87B6"/>
                </a:solidFill>
                <a:ea typeface="Verdana" pitchFamily="34" charset="0"/>
              </a:rPr>
              <a:t>.</a:t>
            </a:r>
            <a:r>
              <a:rPr lang="en-US" sz="900" dirty="0" err="1" smtClean="0">
                <a:solidFill>
                  <a:srgbClr val="2F87B6"/>
                </a:solidFill>
                <a:ea typeface="Verdana" pitchFamily="34" charset="0"/>
              </a:rPr>
              <a:t>ru</a:t>
            </a:r>
            <a:endParaRPr lang="ru-RU" sz="900" dirty="0" smtClean="0">
              <a:solidFill>
                <a:srgbClr val="2F87B6"/>
              </a:solidFill>
              <a:ea typeface="Verdana" pitchFamily="34" charset="0"/>
            </a:endParaRPr>
          </a:p>
          <a:p>
            <a:r>
              <a:rPr lang="ru-RU" sz="900" dirty="0" smtClean="0">
                <a:ea typeface="Verdana" pitchFamily="34" charset="0"/>
              </a:rPr>
              <a:t>Информация о контактных лицах и порядке работы Горячей линии размещается на официальном сайте ОАО «РЖД» в сети Интернет </a:t>
            </a:r>
            <a:r>
              <a:rPr lang="ru-RU" sz="900" dirty="0" err="1" smtClean="0">
                <a:solidFill>
                  <a:schemeClr val="tx2"/>
                </a:solidFill>
                <a:ea typeface="Verdana" pitchFamily="34" charset="0"/>
                <a:hlinkClick r:id="rId2"/>
              </a:rPr>
              <a:t>www.rzd</a:t>
            </a:r>
            <a:r>
              <a:rPr lang="ru-RU" sz="900" dirty="0" smtClean="0">
                <a:solidFill>
                  <a:schemeClr val="tx2"/>
                </a:solidFill>
                <a:ea typeface="Verdana" pitchFamily="34" charset="0"/>
                <a:hlinkClick r:id="rId2"/>
              </a:rPr>
              <a:t>.</a:t>
            </a:r>
            <a:r>
              <a:rPr lang="en-US" sz="900" dirty="0" err="1" smtClean="0">
                <a:solidFill>
                  <a:schemeClr val="tx2"/>
                </a:solidFill>
                <a:ea typeface="Verdana" pitchFamily="34" charset="0"/>
                <a:hlinkClick r:id="rId2"/>
              </a:rPr>
              <a:t>ru</a:t>
            </a:r>
            <a:endParaRPr lang="ru-RU" sz="900" dirty="0" smtClean="0">
              <a:solidFill>
                <a:schemeClr val="tx2"/>
              </a:solidFill>
              <a:ea typeface="Verdana" pitchFamily="34" charset="0"/>
            </a:endParaRPr>
          </a:p>
          <a:p>
            <a:endParaRPr lang="ru-RU" sz="10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8710" y="1799539"/>
          <a:ext cx="4186520" cy="2653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685599" y="1783690"/>
          <a:ext cx="4186520" cy="2653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318917" y="1938526"/>
            <a:ext cx="1975105" cy="782727"/>
          </a:xfrm>
          <a:prstGeom prst="roundRect">
            <a:avLst/>
          </a:prstGeom>
          <a:solidFill>
            <a:srgbClr val="9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Из 602 обращений информация рекламного характера содержалась в 155 обращениях</a:t>
            </a:r>
            <a:endParaRPr lang="ru-RU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72275" y="1929992"/>
            <a:ext cx="1975105" cy="782727"/>
          </a:xfrm>
          <a:prstGeom prst="roundRect">
            <a:avLst/>
          </a:prstGeom>
          <a:solidFill>
            <a:srgbClr val="9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Из 655 обращений информация рекламного характера содержалась в 191 обращении</a:t>
            </a:r>
            <a:endParaRPr lang="ru-RU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9923" y="1316736"/>
            <a:ext cx="8346644" cy="431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Наиболее часто задаваемые вопросы  приходят о порядке работы Электронной торгово-закупочной площадке ОАО «РЖД», регистрации на ней, получении электронной подписи, как стать поставщиком ОАО «РЖД», а также вопросы о проведении конкурентных процедур.</a:t>
            </a:r>
            <a:endParaRPr lang="ru-RU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smtClean="0"/>
              <a:t>Обратная связь (2)</a:t>
            </a:r>
            <a:endParaRPr lang="ru-RU" sz="1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3"/>
          </p:nvPr>
        </p:nvGraphicFramePr>
        <p:xfrm>
          <a:off x="288645" y="627534"/>
          <a:ext cx="4137049" cy="420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6"/>
          <p:cNvGraphicFramePr>
            <a:graphicFrameLocks/>
          </p:cNvGraphicFramePr>
          <p:nvPr/>
        </p:nvGraphicFramePr>
        <p:xfrm>
          <a:off x="4581450" y="555526"/>
          <a:ext cx="4137049" cy="4224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09574" y="3577133"/>
            <a:ext cx="3716122" cy="753466"/>
          </a:xfrm>
          <a:prstGeom prst="rect">
            <a:avLst/>
          </a:prstGeom>
          <a:solidFill>
            <a:srgbClr val="9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Из общего количества поступивших жалоб в      2016 году – </a:t>
            </a:r>
            <a:r>
              <a:rPr lang="ru-RU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lang="ru-RU" sz="14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подлежали рассмотрению (отсутствовала требуемая информация, содержались сведения рекламного характера, направлена жалоба в ФАС)</a:t>
            </a:r>
            <a:endParaRPr lang="ru-RU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2377" y="3568599"/>
            <a:ext cx="3716122" cy="753466"/>
          </a:xfrm>
          <a:prstGeom prst="rect">
            <a:avLst/>
          </a:prstGeom>
          <a:solidFill>
            <a:srgbClr val="9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Из общего количества поступивших  за 10 месяцев 2017 года – 20 не подлежали рассмотрению (отсутствовала требуемая информация, содержались сведения рекламного характера, направлена жалоба в ФАС)</a:t>
            </a:r>
            <a:endParaRPr lang="ru-RU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771550"/>
            <a:ext cx="8352928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Bef>
                <a:spcPts val="300"/>
              </a:spcBef>
            </a:pPr>
            <a:r>
              <a:rPr lang="ru-RU" sz="1200" dirty="0" smtClean="0">
                <a:latin typeface="+mn-lt"/>
                <a:ea typeface="Verdana" pitchFamily="34" charset="0"/>
              </a:rPr>
              <a:t>Электронный адрес: </a:t>
            </a:r>
            <a:r>
              <a:rPr lang="en-US" sz="1200" dirty="0" smtClean="0">
                <a:hlinkClick r:id="rId12"/>
              </a:rPr>
              <a:t>zalobazakupki@center.rzd.ru</a:t>
            </a:r>
            <a:endParaRPr lang="ru-RU" sz="1200" dirty="0" smtClean="0">
              <a:solidFill>
                <a:srgbClr val="2F87B6"/>
              </a:solidFill>
              <a:latin typeface="+mn-lt"/>
              <a:ea typeface="Verdana" pitchFamily="34" charset="0"/>
            </a:endParaRPr>
          </a:p>
          <a:p>
            <a:r>
              <a:rPr lang="ru-RU" sz="1200" dirty="0" smtClean="0">
                <a:latin typeface="+mn-lt"/>
                <a:ea typeface="Verdana" pitchFamily="34" charset="0"/>
              </a:rPr>
              <a:t>Информация о порядке направления жалоб и их рассмотрении размещена на официальном сайте ОАО «РЖД» в сети Интернет </a:t>
            </a:r>
            <a:r>
              <a:rPr lang="ru-RU" sz="1200" dirty="0" err="1" smtClean="0">
                <a:solidFill>
                  <a:schemeClr val="tx2"/>
                </a:solidFill>
                <a:latin typeface="+mn-lt"/>
                <a:ea typeface="Verdana" pitchFamily="34" charset="0"/>
                <a:hlinkClick r:id="rId13"/>
              </a:rPr>
              <a:t>www.rzd</a:t>
            </a:r>
            <a:r>
              <a:rPr lang="ru-RU" sz="1200" dirty="0" smtClean="0">
                <a:solidFill>
                  <a:schemeClr val="tx2"/>
                </a:solidFill>
                <a:latin typeface="+mn-lt"/>
                <a:ea typeface="Verdana" pitchFamily="34" charset="0"/>
                <a:hlinkClick r:id="rId13"/>
              </a:rPr>
              <a:t>.</a:t>
            </a:r>
            <a:r>
              <a:rPr lang="en-US" sz="1200" dirty="0" smtClean="0">
                <a:solidFill>
                  <a:schemeClr val="tx2"/>
                </a:solidFill>
                <a:latin typeface="+mn-lt"/>
                <a:ea typeface="Verdana" pitchFamily="34" charset="0"/>
                <a:hlinkClick r:id="rId13"/>
              </a:rPr>
              <a:t>ru</a:t>
            </a:r>
            <a:endParaRPr lang="ru-RU" sz="1200" dirty="0" smtClean="0">
              <a:solidFill>
                <a:schemeClr val="tx2"/>
              </a:solidFill>
              <a:latin typeface="+mn-lt"/>
              <a:ea typeface="Verdana" pitchFamily="34" charset="0"/>
            </a:endParaRPr>
          </a:p>
          <a:p>
            <a:endParaRPr lang="ru-R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vokzal.png"/>
          <p:cNvPicPr>
            <a:picLocks noChangeAspect="1"/>
          </p:cNvPicPr>
          <p:nvPr/>
        </p:nvPicPr>
        <p:blipFill>
          <a:blip r:embed="rId2" cstate="print"/>
          <a:srcRect l="679" r="494"/>
          <a:stretch>
            <a:fillRect/>
          </a:stretch>
        </p:blipFill>
        <p:spPr bwMode="auto">
          <a:xfrm>
            <a:off x="0" y="-42863"/>
            <a:ext cx="9144000" cy="491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Placeholder 3"/>
          <p:cNvSpPr>
            <a:spLocks noGrp="1"/>
          </p:cNvSpPr>
          <p:nvPr>
            <p:ph type="body" idx="1"/>
          </p:nvPr>
        </p:nvSpPr>
        <p:spPr>
          <a:xfrm>
            <a:off x="0" y="1881188"/>
            <a:ext cx="9144000" cy="762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C00000"/>
                </a:solidFill>
              </a:rPr>
              <a:t>Спасибо за внимание!</a:t>
            </a:r>
            <a:endParaRPr lang="en-US" b="1" smtClean="0">
              <a:solidFill>
                <a:srgbClr val="C00000"/>
              </a:solidFill>
            </a:endParaRPr>
          </a:p>
        </p:txBody>
      </p:sp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2290763" y="3076575"/>
            <a:ext cx="4572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000" dirty="0">
                <a:latin typeface="Verdana" pitchFamily="34" charset="0"/>
              </a:rPr>
              <a:t>Центр организации закупочной деятельности ОАО «РЖД»</a:t>
            </a:r>
          </a:p>
          <a:p>
            <a:pPr algn="ctr"/>
            <a:r>
              <a:rPr lang="ru-RU" sz="1000" dirty="0">
                <a:latin typeface="Verdana" pitchFamily="34" charset="0"/>
              </a:rPr>
              <a:t>129090, Россия, Москва,</a:t>
            </a:r>
          </a:p>
          <a:p>
            <a:pPr algn="ctr"/>
            <a:r>
              <a:rPr lang="ru-RU" sz="1000" dirty="0">
                <a:latin typeface="Verdana" pitchFamily="34" charset="0"/>
              </a:rPr>
              <a:t> Ул. </a:t>
            </a:r>
            <a:r>
              <a:rPr lang="ru-RU" sz="1000" dirty="0" err="1">
                <a:latin typeface="Verdana" pitchFamily="34" charset="0"/>
              </a:rPr>
              <a:t>Каланчевская</a:t>
            </a:r>
            <a:r>
              <a:rPr lang="ru-RU" sz="1000" dirty="0">
                <a:latin typeface="Verdana" pitchFamily="34" charset="0"/>
              </a:rPr>
              <a:t>, дом 16, строение 1, </a:t>
            </a:r>
          </a:p>
          <a:p>
            <a:pPr algn="ctr"/>
            <a:r>
              <a:rPr lang="en-US" sz="1000" dirty="0">
                <a:latin typeface="Verdana" pitchFamily="34" charset="0"/>
              </a:rPr>
              <a:t>www.rzd.ru</a:t>
            </a:r>
            <a:endParaRPr lang="ru-RU" sz="1000" dirty="0">
              <a:latin typeface="Verdana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1000" dirty="0">
                <a:latin typeface="Verdana" pitchFamily="34" charset="0"/>
              </a:rPr>
              <a:t>Тел:   (499) 262-34-95</a:t>
            </a:r>
          </a:p>
          <a:p>
            <a:pPr algn="ctr">
              <a:spcBef>
                <a:spcPts val="600"/>
              </a:spcBef>
            </a:pPr>
            <a:r>
              <a:rPr lang="ru-RU" sz="1000" dirty="0">
                <a:latin typeface="Verdana" pitchFamily="34" charset="0"/>
              </a:rPr>
              <a:t>Факс: (499) 260-71-32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263525" y="0"/>
            <a:ext cx="8640763" cy="768350"/>
          </a:xfrm>
        </p:spPr>
        <p:txBody>
          <a:bodyPr/>
          <a:lstStyle/>
          <a:p>
            <a:pPr algn="ctr"/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r>
              <a:rPr lang="ru-RU" altLang="ru-RU" dirty="0" smtClean="0"/>
              <a:t>Правовое обеспечение системы закупок ОАО «РЖД»</a:t>
            </a:r>
            <a:br>
              <a:rPr lang="ru-RU" altLang="ru-RU" dirty="0" smtClean="0"/>
            </a:br>
            <a:endParaRPr lang="ru-RU" altLang="ru-RU" sz="1800" dirty="0" smtClean="0"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8163" y="1566863"/>
            <a:ext cx="5032375" cy="635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/>
          <a:lstStyle/>
          <a:p>
            <a:pPr marL="285750" indent="-285750">
              <a:buFont typeface="Wingdings" charset="2"/>
              <a:buChar char="§"/>
              <a:defRPr/>
            </a:pPr>
            <a:endParaRPr lang="ru-RU" sz="1600" dirty="0">
              <a:solidFill>
                <a:srgbClr val="003356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al"/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-2522538" y="-488950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ea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0975" y="847717"/>
            <a:ext cx="8634412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n-lt"/>
                <a:ea typeface="Verdana" pitchFamily="34" charset="0"/>
                <a:cs typeface="Verdana" pitchFamily="34" charset="0"/>
              </a:rPr>
              <a:t>ОАО «РЖД» осуществляет закупки у субъектов МСП в соответствии с требованиями:</a:t>
            </a:r>
          </a:p>
          <a:p>
            <a:endParaRPr lang="ru-RU" sz="12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180975" lvl="0" indent="108000">
              <a:buFont typeface="Wingdings" pitchFamily="2" charset="2"/>
              <a:buChar char="§"/>
            </a:pPr>
            <a:r>
              <a:rPr lang="ru-RU" sz="1200" dirty="0" smtClean="0">
                <a:latin typeface="+mn-lt"/>
                <a:ea typeface="Verdana" pitchFamily="34" charset="0"/>
                <a:cs typeface="Verdana" pitchFamily="34" charset="0"/>
              </a:rPr>
              <a:t> Федерального закона от 18.07.2011 № 223-ФЗ «О закупках товаров, работ, услуг отдельными видами юридических лиц»</a:t>
            </a:r>
          </a:p>
          <a:p>
            <a:pPr marL="180975" lvl="0" indent="108000">
              <a:buFont typeface="Wingdings" pitchFamily="2" charset="2"/>
              <a:buChar char="§"/>
            </a:pPr>
            <a:endParaRPr lang="ru-RU" sz="120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180975" lvl="0" indent="108000">
              <a:buFont typeface="Wingdings" pitchFamily="2" charset="2"/>
              <a:buChar char="§"/>
            </a:pPr>
            <a:r>
              <a:rPr lang="ru-RU" sz="1200" dirty="0" smtClean="0">
                <a:latin typeface="+mn-lt"/>
                <a:ea typeface="Verdana" pitchFamily="34" charset="0"/>
                <a:cs typeface="Verdana" pitchFamily="34" charset="0"/>
              </a:rPr>
              <a:t>Постановления Правительства РФ от 11.12.2014 № 1352 «Об особенностях участия субъектов малого и среднего предпринимательства в закупках товаров, работ, услуг отдельными видами юридических лиц»</a:t>
            </a:r>
          </a:p>
          <a:p>
            <a:pPr lvl="0" indent="108000"/>
            <a:endParaRPr lang="ru-RU" sz="120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180975" lvl="0" indent="108000">
              <a:buFont typeface="Wingdings" pitchFamily="2" charset="2"/>
              <a:buChar char="§"/>
            </a:pPr>
            <a:r>
              <a:rPr lang="ru-RU" sz="1200" dirty="0" smtClean="0">
                <a:latin typeface="+mn-lt"/>
                <a:ea typeface="Verdana" pitchFamily="34" charset="0"/>
                <a:cs typeface="Verdana" pitchFamily="34" charset="0"/>
              </a:rPr>
              <a:t>Положения о закупке товаров, работ, услуг для нужд ОАО «РЖД» (опубликовано в Единой информационной системе в сфере закупок, а также на официальном сайте ОАО «РЖД» в разделе «Тендеры»)</a:t>
            </a:r>
          </a:p>
          <a:p>
            <a:pPr marL="180975" lvl="0" indent="108000">
              <a:buFont typeface="Wingdings" pitchFamily="2" charset="2"/>
              <a:buChar char="§"/>
            </a:pPr>
            <a:endPara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ru-RU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" name="Группа 12"/>
          <p:cNvGrpSpPr/>
          <p:nvPr/>
        </p:nvGrpSpPr>
        <p:grpSpPr>
          <a:xfrm>
            <a:off x="179512" y="2571750"/>
            <a:ext cx="4248472" cy="2304256"/>
            <a:chOff x="1524811" y="1059583"/>
            <a:chExt cx="6719597" cy="374441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811" y="1059583"/>
              <a:ext cx="1711498" cy="3744416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7" y="1059583"/>
              <a:ext cx="4968551" cy="3724339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571749"/>
            <a:ext cx="3990115" cy="229496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Диаграмма 56"/>
          <p:cNvGraphicFramePr/>
          <p:nvPr/>
        </p:nvGraphicFramePr>
        <p:xfrm>
          <a:off x="4907280" y="2750820"/>
          <a:ext cx="4084320" cy="168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Диаграмма 40"/>
          <p:cNvGraphicFramePr/>
          <p:nvPr/>
        </p:nvGraphicFramePr>
        <p:xfrm>
          <a:off x="4884420" y="769620"/>
          <a:ext cx="3988117" cy="164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5" name="Диаграмма 64"/>
          <p:cNvGraphicFramePr/>
          <p:nvPr/>
        </p:nvGraphicFramePr>
        <p:xfrm>
          <a:off x="361950" y="1447800"/>
          <a:ext cx="4572000" cy="2615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980237" y="2991917"/>
            <a:ext cx="1185063" cy="936345"/>
          </a:xfrm>
          <a:prstGeom prst="rect">
            <a:avLst/>
          </a:prstGeom>
          <a:solidFill>
            <a:srgbClr val="0066A1"/>
          </a:solidFill>
          <a:ln>
            <a:solidFill>
              <a:srgbClr val="00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263525" y="-11018"/>
            <a:ext cx="8640763" cy="768350"/>
          </a:xfrm>
        </p:spPr>
        <p:txBody>
          <a:bodyPr/>
          <a:lstStyle/>
          <a:p>
            <a:r>
              <a:rPr lang="ru-RU" dirty="0" smtClean="0"/>
              <a:t>Закупочная деятельность  ОАО «РЖД» в 2017 году</a:t>
            </a:r>
          </a:p>
        </p:txBody>
      </p:sp>
      <p:sp>
        <p:nvSpPr>
          <p:cNvPr id="6150" name="TextBox 41"/>
          <p:cNvSpPr txBox="1">
            <a:spLocks noChangeArrowheads="1"/>
          </p:cNvSpPr>
          <p:nvPr/>
        </p:nvSpPr>
        <p:spPr bwMode="auto">
          <a:xfrm>
            <a:off x="5111750" y="753428"/>
            <a:ext cx="3727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latin typeface="Verdana" pitchFamily="34" charset="0"/>
              </a:rPr>
              <a:t>Среднее количество поданных заявок на участие в закупке</a:t>
            </a: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5387340" y="1591552"/>
            <a:ext cx="518160" cy="32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</a:rPr>
              <a:t>2,7</a:t>
            </a:r>
            <a:endParaRPr lang="ru-RU" sz="12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7178041" y="1496060"/>
            <a:ext cx="609600" cy="25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</a:rPr>
              <a:t>3,1</a:t>
            </a:r>
            <a:endParaRPr lang="ru-RU" sz="12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53" name="TextBox 40"/>
          <p:cNvSpPr txBox="1">
            <a:spLocks noChangeArrowheads="1"/>
          </p:cNvSpPr>
          <p:nvPr/>
        </p:nvSpPr>
        <p:spPr bwMode="auto">
          <a:xfrm>
            <a:off x="5234305" y="2832188"/>
            <a:ext cx="4032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latin typeface="Verdana" pitchFamily="34" charset="0"/>
              </a:rPr>
              <a:t>Экономия при проведении торгов </a:t>
            </a:r>
          </a:p>
        </p:txBody>
      </p:sp>
      <p:sp>
        <p:nvSpPr>
          <p:cNvPr id="6154" name="TextBox 1"/>
          <p:cNvSpPr txBox="1">
            <a:spLocks noChangeArrowheads="1"/>
          </p:cNvSpPr>
          <p:nvPr/>
        </p:nvSpPr>
        <p:spPr bwMode="auto">
          <a:xfrm>
            <a:off x="4876800" y="3838575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</a:rPr>
              <a:t>(9,8</a:t>
            </a:r>
            <a:r>
              <a:rPr lang="ru-RU" sz="9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br>
              <a:rPr lang="ru-RU" sz="900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ru-RU" sz="800" dirty="0" smtClean="0">
                <a:solidFill>
                  <a:schemeClr val="bg1"/>
                </a:solidFill>
                <a:latin typeface="Verdana" pitchFamily="34" charset="0"/>
              </a:rPr>
              <a:t>млрд</a:t>
            </a:r>
            <a:r>
              <a:rPr lang="ru-RU" sz="800" dirty="0">
                <a:solidFill>
                  <a:schemeClr val="bg1"/>
                </a:solidFill>
                <a:latin typeface="Verdana" pitchFamily="34" charset="0"/>
              </a:rPr>
              <a:t>. </a:t>
            </a:r>
            <a:r>
              <a:rPr lang="ru-RU" sz="800" dirty="0" err="1">
                <a:solidFill>
                  <a:schemeClr val="bg1"/>
                </a:solidFill>
                <a:latin typeface="Verdana" pitchFamily="34" charset="0"/>
              </a:rPr>
              <a:t>руб</a:t>
            </a:r>
            <a:r>
              <a:rPr lang="en-US" sz="800" dirty="0" smtClean="0">
                <a:solidFill>
                  <a:schemeClr val="bg1"/>
                </a:solidFill>
                <a:latin typeface="Verdana" pitchFamily="34" charset="0"/>
              </a:rPr>
              <a:t>.</a:t>
            </a: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</a:rPr>
              <a:t>)</a:t>
            </a:r>
            <a:endParaRPr lang="ru-RU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55" name="TextBox 1"/>
          <p:cNvSpPr txBox="1">
            <a:spLocks noChangeArrowheads="1"/>
          </p:cNvSpPr>
          <p:nvPr/>
        </p:nvSpPr>
        <p:spPr bwMode="auto">
          <a:xfrm>
            <a:off x="5154295" y="3641725"/>
            <a:ext cx="9366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</a:rPr>
              <a:t>4,1%</a:t>
            </a:r>
            <a:endParaRPr lang="ru-RU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56" name="TextBox 1"/>
          <p:cNvSpPr txBox="1">
            <a:spLocks noChangeArrowheads="1"/>
          </p:cNvSpPr>
          <p:nvPr/>
        </p:nvSpPr>
        <p:spPr bwMode="auto">
          <a:xfrm>
            <a:off x="7102158" y="3640138"/>
            <a:ext cx="9366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</a:rPr>
              <a:t>4,1%</a:t>
            </a:r>
            <a:endParaRPr lang="ru-RU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2" name="Группа 50"/>
          <p:cNvGrpSpPr>
            <a:grpSpLocks/>
          </p:cNvGrpSpPr>
          <p:nvPr/>
        </p:nvGrpSpPr>
        <p:grpSpPr bwMode="auto">
          <a:xfrm>
            <a:off x="69848" y="1514475"/>
            <a:ext cx="4959352" cy="3224724"/>
            <a:chOff x="335388" y="1157647"/>
            <a:chExt cx="4959674" cy="3179437"/>
          </a:xfrm>
        </p:grpSpPr>
        <p:sp>
          <p:nvSpPr>
            <p:cNvPr id="6174" name="TextBox 41"/>
            <p:cNvSpPr txBox="1">
              <a:spLocks noChangeArrowheads="1"/>
            </p:cNvSpPr>
            <p:nvPr/>
          </p:nvSpPr>
          <p:spPr bwMode="auto">
            <a:xfrm>
              <a:off x="360792" y="1157647"/>
              <a:ext cx="2593256" cy="273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 dirty="0">
                  <a:latin typeface="Verdana" pitchFamily="34" charset="0"/>
                </a:rPr>
                <a:t>Структура закупок </a:t>
              </a:r>
            </a:p>
          </p:txBody>
        </p:sp>
        <p:sp>
          <p:nvSpPr>
            <p:cNvPr id="6175" name="TextBox 1"/>
            <p:cNvSpPr txBox="1">
              <a:spLocks noChangeArrowheads="1"/>
            </p:cNvSpPr>
            <p:nvPr/>
          </p:nvSpPr>
          <p:spPr bwMode="auto">
            <a:xfrm>
              <a:off x="1331849" y="2807870"/>
              <a:ext cx="1057275" cy="48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Verdana" pitchFamily="34" charset="0"/>
                </a:rPr>
                <a:t>425,3</a:t>
              </a:r>
              <a:br>
                <a:rPr lang="ru-RU" sz="1000" b="1" dirty="0" smtClean="0">
                  <a:solidFill>
                    <a:schemeClr val="bg1"/>
                  </a:solidFill>
                  <a:latin typeface="Verdana" pitchFamily="34" charset="0"/>
                </a:rPr>
              </a:br>
              <a:r>
                <a:rPr lang="ru-RU" sz="1000" b="1" dirty="0" smtClean="0">
                  <a:solidFill>
                    <a:schemeClr val="bg1"/>
                  </a:solidFill>
                  <a:latin typeface="Verdana" pitchFamily="34" charset="0"/>
                </a:rPr>
                <a:t>млрд. руб.</a:t>
              </a:r>
            </a:p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Verdana" pitchFamily="34" charset="0"/>
                </a:rPr>
                <a:t>(37,7%)</a:t>
              </a:r>
              <a:endParaRPr lang="ru-RU" sz="10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176" name="TextBox 1"/>
            <p:cNvSpPr txBox="1">
              <a:spLocks noChangeArrowheads="1"/>
            </p:cNvSpPr>
            <p:nvPr/>
          </p:nvSpPr>
          <p:spPr bwMode="auto">
            <a:xfrm>
              <a:off x="1174450" y="1865242"/>
              <a:ext cx="1368426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 dirty="0" smtClean="0">
                  <a:latin typeface="Verdana" pitchFamily="34" charset="0"/>
                </a:rPr>
                <a:t>701,5 </a:t>
              </a:r>
              <a:br>
                <a:rPr lang="ru-RU" sz="1000" b="1" dirty="0" smtClean="0">
                  <a:latin typeface="Verdana" pitchFamily="34" charset="0"/>
                </a:rPr>
              </a:br>
              <a:r>
                <a:rPr lang="ru-RU" sz="1000" b="1" dirty="0" smtClean="0">
                  <a:latin typeface="Verdana" pitchFamily="34" charset="0"/>
                </a:rPr>
                <a:t>млрд. руб.</a:t>
              </a:r>
            </a:p>
            <a:p>
              <a:pPr algn="ctr"/>
              <a:r>
                <a:rPr lang="ru-RU" sz="1000" b="1" dirty="0" smtClean="0">
                  <a:latin typeface="Verdana" pitchFamily="34" charset="0"/>
                </a:rPr>
                <a:t>(62,3%)</a:t>
              </a:r>
              <a:endParaRPr lang="ru-RU" sz="1000" b="1" dirty="0">
                <a:latin typeface="Verdana" pitchFamily="34" charset="0"/>
              </a:endParaRPr>
            </a:p>
          </p:txBody>
        </p:sp>
        <p:sp>
          <p:nvSpPr>
            <p:cNvPr id="6177" name="TextBox 1"/>
            <p:cNvSpPr txBox="1">
              <a:spLocks noChangeArrowheads="1"/>
            </p:cNvSpPr>
            <p:nvPr/>
          </p:nvSpPr>
          <p:spPr bwMode="auto">
            <a:xfrm>
              <a:off x="3471320" y="2836143"/>
              <a:ext cx="10795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Verdana" pitchFamily="34" charset="0"/>
                </a:rPr>
                <a:t>456,4</a:t>
              </a:r>
              <a:r>
                <a:rPr lang="ru-RU" sz="1000" b="1" dirty="0">
                  <a:solidFill>
                    <a:schemeClr val="bg1"/>
                  </a:solidFill>
                  <a:latin typeface="Verdana" pitchFamily="34" charset="0"/>
                </a:rPr>
                <a:t/>
              </a:r>
              <a:br>
                <a:rPr lang="ru-RU" sz="1000" b="1" dirty="0">
                  <a:solidFill>
                    <a:schemeClr val="bg1"/>
                  </a:solidFill>
                  <a:latin typeface="Verdana" pitchFamily="34" charset="0"/>
                </a:rPr>
              </a:br>
              <a:r>
                <a:rPr lang="ru-RU" sz="1000" b="1" dirty="0">
                  <a:solidFill>
                    <a:schemeClr val="bg1"/>
                  </a:solidFill>
                  <a:latin typeface="Verdana" pitchFamily="34" charset="0"/>
                </a:rPr>
                <a:t>млрд. руб.</a:t>
              </a:r>
            </a:p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Verdana" pitchFamily="34" charset="0"/>
                </a:rPr>
                <a:t>(37,3%)</a:t>
              </a:r>
              <a:endParaRPr lang="ru-RU" sz="10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178" name="TextBox 1"/>
            <p:cNvSpPr txBox="1">
              <a:spLocks noChangeArrowheads="1"/>
            </p:cNvSpPr>
            <p:nvPr/>
          </p:nvSpPr>
          <p:spPr bwMode="auto">
            <a:xfrm>
              <a:off x="3525479" y="1841218"/>
              <a:ext cx="973137" cy="51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 dirty="0" smtClean="0">
                  <a:latin typeface="Verdana" pitchFamily="34" charset="0"/>
                </a:rPr>
                <a:t>767,3</a:t>
              </a:r>
              <a:r>
                <a:rPr lang="ru-RU" sz="1000" b="1" dirty="0">
                  <a:latin typeface="Verdana" pitchFamily="34" charset="0"/>
                </a:rPr>
                <a:t/>
              </a:r>
              <a:br>
                <a:rPr lang="ru-RU" sz="1000" b="1" dirty="0">
                  <a:latin typeface="Verdana" pitchFamily="34" charset="0"/>
                </a:rPr>
              </a:br>
              <a:r>
                <a:rPr lang="ru-RU" sz="1000" b="1" dirty="0">
                  <a:latin typeface="Verdana" pitchFamily="34" charset="0"/>
                </a:rPr>
                <a:t>млрд. руб.</a:t>
              </a:r>
            </a:p>
            <a:p>
              <a:pPr algn="ctr"/>
              <a:r>
                <a:rPr lang="ru-RU" sz="1000" b="1" dirty="0">
                  <a:latin typeface="Verdana" pitchFamily="34" charset="0"/>
                </a:rPr>
                <a:t>(</a:t>
              </a:r>
              <a:r>
                <a:rPr lang="ru-RU" sz="1000" b="1" dirty="0" smtClean="0">
                  <a:latin typeface="Verdana" pitchFamily="34" charset="0"/>
                </a:rPr>
                <a:t>62,7%)</a:t>
              </a:r>
              <a:r>
                <a:rPr lang="ru-RU" sz="1000" b="1" dirty="0">
                  <a:latin typeface="Verdana" pitchFamily="34" charset="0"/>
                </a:rPr>
                <a:t/>
              </a:r>
              <a:br>
                <a:rPr lang="ru-RU" sz="1000" b="1" dirty="0">
                  <a:latin typeface="Verdana" pitchFamily="34" charset="0"/>
                </a:rPr>
              </a:br>
              <a:endParaRPr lang="ru-RU" sz="1000" b="1" dirty="0">
                <a:latin typeface="Verdana" pitchFamily="34" charset="0"/>
              </a:endParaRPr>
            </a:p>
          </p:txBody>
        </p:sp>
        <p:grpSp>
          <p:nvGrpSpPr>
            <p:cNvPr id="3" name="Группа 56"/>
            <p:cNvGrpSpPr>
              <a:grpSpLocks/>
            </p:cNvGrpSpPr>
            <p:nvPr/>
          </p:nvGrpSpPr>
          <p:grpSpPr bwMode="auto">
            <a:xfrm>
              <a:off x="335388" y="3923486"/>
              <a:ext cx="4959674" cy="413598"/>
              <a:chOff x="6234655" y="1032722"/>
              <a:chExt cx="4958620" cy="413811"/>
            </a:xfrm>
          </p:grpSpPr>
          <p:sp>
            <p:nvSpPr>
              <p:cNvPr id="60" name="Прямоугольник 59"/>
              <p:cNvSpPr/>
              <p:nvPr/>
            </p:nvSpPr>
            <p:spPr bwMode="auto">
              <a:xfrm>
                <a:off x="6234656" y="1085506"/>
                <a:ext cx="125981" cy="12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183" name="TextBox 87"/>
              <p:cNvSpPr txBox="1">
                <a:spLocks noChangeArrowheads="1"/>
              </p:cNvSpPr>
              <p:nvPr/>
            </p:nvSpPr>
            <p:spPr bwMode="auto">
              <a:xfrm>
                <a:off x="6393228" y="1032722"/>
                <a:ext cx="2848260" cy="227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900" dirty="0">
                    <a:latin typeface="Verdana" pitchFamily="34" charset="0"/>
                  </a:rPr>
                  <a:t>Закупка на конкурентной основе</a:t>
                </a:r>
              </a:p>
            </p:txBody>
          </p:sp>
          <p:sp>
            <p:nvSpPr>
              <p:cNvPr id="6184" name="TextBox 88"/>
              <p:cNvSpPr txBox="1">
                <a:spLocks noChangeArrowheads="1"/>
              </p:cNvSpPr>
              <p:nvPr/>
            </p:nvSpPr>
            <p:spPr bwMode="auto">
              <a:xfrm>
                <a:off x="6394955" y="1218825"/>
                <a:ext cx="4798320" cy="227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900">
                    <a:latin typeface="Verdana" pitchFamily="34" charset="0"/>
                  </a:rPr>
                  <a:t>Закупка у единственного поставщика (исполнителя, подрядчика)</a:t>
                </a:r>
              </a:p>
            </p:txBody>
          </p:sp>
          <p:sp>
            <p:nvSpPr>
              <p:cNvPr id="63" name="Прямоугольник 62"/>
              <p:cNvSpPr/>
              <p:nvPr/>
            </p:nvSpPr>
            <p:spPr bwMode="auto">
              <a:xfrm>
                <a:off x="6234655" y="1270636"/>
                <a:ext cx="125981" cy="124295"/>
              </a:xfrm>
              <a:prstGeom prst="rect">
                <a:avLst/>
              </a:prstGeom>
              <a:solidFill>
                <a:srgbClr val="0066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6180" name="TextBox 24"/>
            <p:cNvSpPr txBox="1">
              <a:spLocks noChangeArrowheads="1"/>
            </p:cNvSpPr>
            <p:nvPr/>
          </p:nvSpPr>
          <p:spPr bwMode="auto">
            <a:xfrm>
              <a:off x="738569" y="3640486"/>
              <a:ext cx="2088630" cy="364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000000"/>
                  </a:solidFill>
                  <a:latin typeface="Verdana" pitchFamily="34" charset="0"/>
                </a:rPr>
                <a:t>Общий объем закупок –</a:t>
              </a:r>
            </a:p>
            <a:p>
              <a:pPr algn="ctr"/>
              <a:r>
                <a:rPr lang="ru-RU" sz="900" b="1" dirty="0" smtClean="0">
                  <a:latin typeface="Verdana" pitchFamily="34" charset="0"/>
                </a:rPr>
                <a:t>1 126,8 </a:t>
              </a:r>
              <a:r>
                <a:rPr lang="ru-RU" sz="900" b="1" dirty="0" smtClean="0">
                  <a:solidFill>
                    <a:srgbClr val="000000"/>
                  </a:solidFill>
                  <a:latin typeface="Verdana" pitchFamily="34" charset="0"/>
                </a:rPr>
                <a:t>млрд</a:t>
              </a:r>
              <a:r>
                <a:rPr lang="ru-RU" sz="900" b="1" dirty="0">
                  <a:solidFill>
                    <a:srgbClr val="000000"/>
                  </a:solidFill>
                  <a:latin typeface="Verdana" pitchFamily="34" charset="0"/>
                </a:rPr>
                <a:t>. </a:t>
              </a:r>
              <a:r>
                <a:rPr lang="ru-RU" sz="900" b="1" dirty="0" smtClean="0">
                  <a:solidFill>
                    <a:srgbClr val="000000"/>
                  </a:solidFill>
                  <a:latin typeface="Verdana" pitchFamily="34" charset="0"/>
                </a:rPr>
                <a:t>руб. </a:t>
              </a:r>
              <a:r>
                <a:rPr lang="ru-RU" sz="900" b="1" dirty="0">
                  <a:solidFill>
                    <a:srgbClr val="000000"/>
                  </a:solidFill>
                  <a:latin typeface="Verdana" pitchFamily="34" charset="0"/>
                </a:rPr>
                <a:t>с НДС</a:t>
              </a:r>
            </a:p>
          </p:txBody>
        </p:sp>
        <p:sp>
          <p:nvSpPr>
            <p:cNvPr id="6181" name="TextBox 31"/>
            <p:cNvSpPr txBox="1">
              <a:spLocks noChangeArrowheads="1"/>
            </p:cNvSpPr>
            <p:nvPr/>
          </p:nvSpPr>
          <p:spPr bwMode="auto">
            <a:xfrm>
              <a:off x="2915198" y="3640486"/>
              <a:ext cx="2088040" cy="364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b="1" dirty="0">
                  <a:solidFill>
                    <a:srgbClr val="000000"/>
                  </a:solidFill>
                  <a:latin typeface="Verdana" pitchFamily="34" charset="0"/>
                </a:rPr>
                <a:t>Общий объем закупок – </a:t>
              </a:r>
            </a:p>
            <a:p>
              <a:pPr algn="ctr"/>
              <a:r>
                <a:rPr lang="ru-RU" sz="900" b="1" dirty="0" smtClean="0">
                  <a:latin typeface="Verdana" pitchFamily="34" charset="0"/>
                </a:rPr>
                <a:t>1 223,7 </a:t>
              </a:r>
              <a:r>
                <a:rPr lang="ru-RU" sz="900" b="1" dirty="0" smtClean="0">
                  <a:solidFill>
                    <a:srgbClr val="000000"/>
                  </a:solidFill>
                  <a:latin typeface="Verdana" pitchFamily="34" charset="0"/>
                </a:rPr>
                <a:t>млрд</a:t>
              </a:r>
              <a:r>
                <a:rPr lang="ru-RU" sz="900" b="1" dirty="0">
                  <a:solidFill>
                    <a:srgbClr val="000000"/>
                  </a:solidFill>
                  <a:latin typeface="Verdana" pitchFamily="34" charset="0"/>
                </a:rPr>
                <a:t>. </a:t>
              </a:r>
              <a:r>
                <a:rPr lang="ru-RU" sz="900" b="1" dirty="0" smtClean="0">
                  <a:solidFill>
                    <a:srgbClr val="000000"/>
                  </a:solidFill>
                  <a:latin typeface="Verdana" pitchFamily="34" charset="0"/>
                </a:rPr>
                <a:t>руб. </a:t>
              </a:r>
              <a:r>
                <a:rPr lang="ru-RU" sz="900" b="1" dirty="0">
                  <a:solidFill>
                    <a:srgbClr val="000000"/>
                  </a:solidFill>
                  <a:latin typeface="Verdana" pitchFamily="34" charset="0"/>
                </a:rPr>
                <a:t>с НДС</a:t>
              </a:r>
            </a:p>
          </p:txBody>
        </p:sp>
      </p:grpSp>
      <p:cxnSp>
        <p:nvCxnSpPr>
          <p:cNvPr id="64" name="Прямая соединительная линия 63"/>
          <p:cNvCxnSpPr/>
          <p:nvPr/>
        </p:nvCxnSpPr>
        <p:spPr>
          <a:xfrm>
            <a:off x="550863" y="3930650"/>
            <a:ext cx="42481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6" name="TextBox 1"/>
          <p:cNvSpPr txBox="1">
            <a:spLocks noChangeArrowheads="1"/>
          </p:cNvSpPr>
          <p:nvPr/>
        </p:nvSpPr>
        <p:spPr bwMode="auto">
          <a:xfrm>
            <a:off x="5237163" y="2263458"/>
            <a:ext cx="19431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900" dirty="0" smtClean="0">
                <a:latin typeface="Verdana" pitchFamily="34" charset="0"/>
              </a:rPr>
              <a:t>11 месяцев 2016 </a:t>
            </a:r>
            <a:r>
              <a:rPr lang="ru-RU" sz="900" dirty="0">
                <a:latin typeface="Verdana" pitchFamily="34" charset="0"/>
              </a:rPr>
              <a:t>года                     </a:t>
            </a:r>
          </a:p>
        </p:txBody>
      </p:sp>
      <p:sp>
        <p:nvSpPr>
          <p:cNvPr id="6167" name="Прямоугольник 78"/>
          <p:cNvSpPr>
            <a:spLocks noChangeArrowheads="1"/>
          </p:cNvSpPr>
          <p:nvPr/>
        </p:nvSpPr>
        <p:spPr bwMode="auto">
          <a:xfrm>
            <a:off x="7076758" y="2253933"/>
            <a:ext cx="15039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11 месяцев 2017 </a:t>
            </a:r>
            <a:r>
              <a:rPr lang="ru-RU" sz="900" dirty="0">
                <a:latin typeface="Verdana" pitchFamily="34" charset="0"/>
              </a:rPr>
              <a:t>года</a:t>
            </a:r>
          </a:p>
        </p:txBody>
      </p:sp>
      <p:sp>
        <p:nvSpPr>
          <p:cNvPr id="6168" name="TextBox 1"/>
          <p:cNvSpPr txBox="1">
            <a:spLocks noChangeArrowheads="1"/>
          </p:cNvSpPr>
          <p:nvPr/>
        </p:nvSpPr>
        <p:spPr bwMode="auto">
          <a:xfrm>
            <a:off x="5303838" y="4265613"/>
            <a:ext cx="19431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900" dirty="0" smtClean="0">
                <a:latin typeface="Verdana" pitchFamily="34" charset="0"/>
              </a:rPr>
              <a:t>11 месяцев 2016 </a:t>
            </a:r>
            <a:r>
              <a:rPr lang="ru-RU" sz="900" dirty="0">
                <a:latin typeface="Verdana" pitchFamily="34" charset="0"/>
              </a:rPr>
              <a:t>года                     </a:t>
            </a:r>
          </a:p>
        </p:txBody>
      </p:sp>
      <p:sp>
        <p:nvSpPr>
          <p:cNvPr id="6169" name="Прямоугольник 78"/>
          <p:cNvSpPr>
            <a:spLocks noChangeArrowheads="1"/>
          </p:cNvSpPr>
          <p:nvPr/>
        </p:nvSpPr>
        <p:spPr bwMode="auto">
          <a:xfrm>
            <a:off x="7006273" y="4271328"/>
            <a:ext cx="15039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11 месяцев 2017 </a:t>
            </a:r>
            <a:r>
              <a:rPr lang="ru-RU" sz="900" dirty="0">
                <a:latin typeface="Verdana" pitchFamily="34" charset="0"/>
              </a:rPr>
              <a:t>года</a:t>
            </a:r>
          </a:p>
        </p:txBody>
      </p:sp>
      <p:sp>
        <p:nvSpPr>
          <p:cNvPr id="6172" name="TextBox 1"/>
          <p:cNvSpPr txBox="1">
            <a:spLocks noChangeArrowheads="1"/>
          </p:cNvSpPr>
          <p:nvPr/>
        </p:nvSpPr>
        <p:spPr bwMode="auto">
          <a:xfrm>
            <a:off x="901700" y="3900488"/>
            <a:ext cx="19431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900" dirty="0" smtClean="0">
                <a:latin typeface="Verdana" pitchFamily="34" charset="0"/>
              </a:rPr>
              <a:t>11 месяцев 2016 </a:t>
            </a:r>
            <a:r>
              <a:rPr lang="ru-RU" sz="900" dirty="0">
                <a:latin typeface="Verdana" pitchFamily="34" charset="0"/>
              </a:rPr>
              <a:t>года                     </a:t>
            </a:r>
          </a:p>
        </p:txBody>
      </p:sp>
      <p:sp>
        <p:nvSpPr>
          <p:cNvPr id="6173" name="Прямоугольник 78"/>
          <p:cNvSpPr>
            <a:spLocks noChangeArrowheads="1"/>
          </p:cNvSpPr>
          <p:nvPr/>
        </p:nvSpPr>
        <p:spPr bwMode="auto">
          <a:xfrm>
            <a:off x="2998788" y="3890963"/>
            <a:ext cx="15039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11 месяцев 2017 </a:t>
            </a:r>
            <a:r>
              <a:rPr lang="ru-RU" sz="900" dirty="0">
                <a:latin typeface="Verdana" pitchFamily="34" charset="0"/>
              </a:rPr>
              <a:t>года</a:t>
            </a:r>
          </a:p>
        </p:txBody>
      </p:sp>
      <p:sp>
        <p:nvSpPr>
          <p:cNvPr id="39" name="Rectangle 61"/>
          <p:cNvSpPr>
            <a:spLocks noChangeArrowheads="1"/>
          </p:cNvSpPr>
          <p:nvPr/>
        </p:nvSpPr>
        <p:spPr bwMode="auto">
          <a:xfrm>
            <a:off x="129540" y="774055"/>
            <a:ext cx="49688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200" b="1" dirty="0" smtClean="0">
                <a:latin typeface="Verdana" pitchFamily="34" charset="0"/>
              </a:rPr>
              <a:t>План закупок ОАО «РЖД» </a:t>
            </a:r>
            <a:r>
              <a:rPr lang="ru-RU" sz="1000" dirty="0" smtClean="0">
                <a:latin typeface="Verdana" pitchFamily="34" charset="0"/>
              </a:rPr>
              <a:t>2017</a:t>
            </a:r>
          </a:p>
          <a:p>
            <a:pPr eaLnBrk="0" hangingPunct="0"/>
            <a:r>
              <a:rPr lang="ru-RU" sz="1000" dirty="0" smtClean="0">
                <a:latin typeface="Verdana" pitchFamily="34" charset="0"/>
              </a:rPr>
              <a:t>всего </a:t>
            </a:r>
            <a:r>
              <a:rPr lang="ru-RU" sz="1000" b="1" dirty="0" smtClean="0">
                <a:latin typeface="Verdana" pitchFamily="34" charset="0"/>
              </a:rPr>
              <a:t>1 416,5 </a:t>
            </a:r>
            <a:r>
              <a:rPr lang="ru-RU" sz="1000" dirty="0" smtClean="0">
                <a:latin typeface="Verdana" pitchFamily="34" charset="0"/>
              </a:rPr>
              <a:t>млрд. руб. с НДС, из них:</a:t>
            </a:r>
            <a:br>
              <a:rPr lang="ru-RU" sz="1000" dirty="0" smtClean="0">
                <a:latin typeface="Verdana" pitchFamily="34" charset="0"/>
              </a:rPr>
            </a:br>
            <a:r>
              <a:rPr lang="ru-RU" sz="1000" dirty="0" smtClean="0">
                <a:latin typeface="Verdana" pitchFamily="34" charset="0"/>
              </a:rPr>
              <a:t>конкурентные закупки – </a:t>
            </a:r>
            <a:r>
              <a:rPr lang="ru-RU" sz="1000" b="1" dirty="0" smtClean="0">
                <a:latin typeface="Verdana" pitchFamily="34" charset="0"/>
              </a:rPr>
              <a:t>859,8 </a:t>
            </a:r>
            <a:r>
              <a:rPr lang="ru-RU" sz="1000" dirty="0" smtClean="0">
                <a:latin typeface="Verdana" pitchFamily="34" charset="0"/>
              </a:rPr>
              <a:t>млрд.</a:t>
            </a:r>
            <a:r>
              <a:rPr lang="en-US" sz="1000" dirty="0" smtClean="0">
                <a:latin typeface="Verdana" pitchFamily="34" charset="0"/>
              </a:rPr>
              <a:t> </a:t>
            </a:r>
            <a:r>
              <a:rPr lang="ru-RU" sz="1000" dirty="0" smtClean="0">
                <a:latin typeface="Verdana" pitchFamily="34" charset="0"/>
              </a:rPr>
              <a:t>руб. (60,7%)</a:t>
            </a:r>
          </a:p>
          <a:p>
            <a:pPr eaLnBrk="0" hangingPunct="0"/>
            <a:r>
              <a:rPr lang="ru-RU" sz="1000" dirty="0" smtClean="0">
                <a:latin typeface="Verdana" pitchFamily="34" charset="0"/>
              </a:rPr>
              <a:t>закупки у единственного поставщика – </a:t>
            </a:r>
            <a:r>
              <a:rPr lang="ru-RU" sz="1000" b="1" dirty="0" smtClean="0">
                <a:latin typeface="Verdana" pitchFamily="34" charset="0"/>
              </a:rPr>
              <a:t>556,7 </a:t>
            </a:r>
            <a:r>
              <a:rPr lang="ru-RU" sz="1000" dirty="0" smtClean="0">
                <a:latin typeface="Verdana" pitchFamily="34" charset="0"/>
              </a:rPr>
              <a:t>млрд. руб. (39,3%)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5227320" y="2263140"/>
            <a:ext cx="3337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"/>
          <p:cNvSpPr txBox="1">
            <a:spLocks noChangeArrowheads="1"/>
          </p:cNvSpPr>
          <p:nvPr/>
        </p:nvSpPr>
        <p:spPr bwMode="auto">
          <a:xfrm>
            <a:off x="6012180" y="1507732"/>
            <a:ext cx="518160" cy="32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latin typeface="Verdana" pitchFamily="34" charset="0"/>
              </a:rPr>
              <a:t>2,8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7818121" y="1389380"/>
            <a:ext cx="609600" cy="25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latin typeface="Verdana" pitchFamily="34" charset="0"/>
              </a:rPr>
              <a:t>3,4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46" name="TextBox 1"/>
          <p:cNvSpPr txBox="1">
            <a:spLocks noChangeArrowheads="1"/>
          </p:cNvSpPr>
          <p:nvPr/>
        </p:nvSpPr>
        <p:spPr bwMode="auto">
          <a:xfrm>
            <a:off x="7073811" y="3850628"/>
            <a:ext cx="1016177" cy="56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</a:rPr>
              <a:t>(10,1 </a:t>
            </a:r>
            <a:r>
              <a:rPr lang="ru-RU" sz="1000" b="1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ru-RU" sz="10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ru-RU" sz="800" dirty="0">
                <a:solidFill>
                  <a:schemeClr val="bg1"/>
                </a:solidFill>
                <a:latin typeface="Verdana" pitchFamily="34" charset="0"/>
              </a:rPr>
              <a:t>млрд. руб</a:t>
            </a:r>
            <a:r>
              <a:rPr lang="ru-RU" sz="800" dirty="0" smtClean="0">
                <a:solidFill>
                  <a:schemeClr val="bg1"/>
                </a:solidFill>
                <a:latin typeface="Verdana" pitchFamily="34" charset="0"/>
              </a:rPr>
              <a:t>.</a:t>
            </a: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)</a:t>
            </a:r>
            <a:endParaRPr lang="ru-RU" sz="1000" b="1" dirty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5181600" y="4290060"/>
            <a:ext cx="3695700" cy="7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"/>
          <p:cNvSpPr txBox="1">
            <a:spLocks noChangeArrowheads="1"/>
          </p:cNvSpPr>
          <p:nvPr/>
        </p:nvSpPr>
        <p:spPr bwMode="auto">
          <a:xfrm>
            <a:off x="5562600" y="3663315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 b="1" dirty="0" smtClean="0">
                <a:latin typeface="Verdana" pitchFamily="34" charset="0"/>
              </a:rPr>
              <a:t>(3,5</a:t>
            </a:r>
            <a:r>
              <a:rPr lang="ru-RU" sz="900" b="1" dirty="0" smtClean="0">
                <a:latin typeface="Verdana" pitchFamily="34" charset="0"/>
              </a:rPr>
              <a:t> </a:t>
            </a:r>
            <a:br>
              <a:rPr lang="ru-RU" sz="900" b="1" dirty="0" smtClean="0">
                <a:latin typeface="Verdana" pitchFamily="34" charset="0"/>
              </a:rPr>
            </a:br>
            <a:r>
              <a:rPr lang="ru-RU" sz="800" dirty="0" smtClean="0">
                <a:latin typeface="Verdana" pitchFamily="34" charset="0"/>
              </a:rPr>
              <a:t>млрд</a:t>
            </a:r>
            <a:r>
              <a:rPr lang="ru-RU" sz="800" dirty="0">
                <a:latin typeface="Verdana" pitchFamily="34" charset="0"/>
              </a:rPr>
              <a:t>. </a:t>
            </a:r>
            <a:r>
              <a:rPr lang="ru-RU" sz="800" dirty="0" err="1">
                <a:latin typeface="Verdana" pitchFamily="34" charset="0"/>
              </a:rPr>
              <a:t>руб</a:t>
            </a:r>
            <a:r>
              <a:rPr lang="en-US" sz="800" dirty="0" smtClean="0">
                <a:latin typeface="Verdana" pitchFamily="34" charset="0"/>
              </a:rPr>
              <a:t>.</a:t>
            </a:r>
            <a:r>
              <a:rPr lang="ru-RU" sz="1000" b="1" dirty="0" smtClean="0">
                <a:latin typeface="Verdana" pitchFamily="34" charset="0"/>
              </a:rPr>
              <a:t>)</a:t>
            </a:r>
            <a:endParaRPr lang="ru-RU" sz="1000" b="1" dirty="0">
              <a:latin typeface="Verdana" pitchFamily="34" charset="0"/>
            </a:endParaRPr>
          </a:p>
        </p:txBody>
      </p:sp>
      <p:sp>
        <p:nvSpPr>
          <p:cNvPr id="53" name="TextBox 1"/>
          <p:cNvSpPr txBox="1">
            <a:spLocks noChangeArrowheads="1"/>
          </p:cNvSpPr>
          <p:nvPr/>
        </p:nvSpPr>
        <p:spPr bwMode="auto">
          <a:xfrm>
            <a:off x="5878195" y="3443605"/>
            <a:ext cx="9366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 b="1" dirty="0" smtClean="0">
                <a:latin typeface="Verdana" pitchFamily="34" charset="0"/>
              </a:rPr>
              <a:t>5,8%</a:t>
            </a:r>
            <a:endParaRPr lang="ru-RU" sz="1000" b="1" dirty="0">
              <a:latin typeface="Verdana" pitchFamily="34" charset="0"/>
            </a:endParaRPr>
          </a:p>
        </p:txBody>
      </p:sp>
      <p:sp>
        <p:nvSpPr>
          <p:cNvPr id="54" name="TextBox 1"/>
          <p:cNvSpPr txBox="1">
            <a:spLocks noChangeArrowheads="1"/>
          </p:cNvSpPr>
          <p:nvPr/>
        </p:nvSpPr>
        <p:spPr bwMode="auto">
          <a:xfrm>
            <a:off x="7486332" y="3480435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 b="1" dirty="0" smtClean="0">
                <a:latin typeface="Verdana" pitchFamily="34" charset="0"/>
              </a:rPr>
              <a:t>(5,0</a:t>
            </a:r>
            <a:r>
              <a:rPr lang="ru-RU" sz="900" b="1" dirty="0" smtClean="0">
                <a:latin typeface="Verdana" pitchFamily="34" charset="0"/>
              </a:rPr>
              <a:t> </a:t>
            </a:r>
            <a:br>
              <a:rPr lang="ru-RU" sz="900" b="1" dirty="0" smtClean="0">
                <a:latin typeface="Verdana" pitchFamily="34" charset="0"/>
              </a:rPr>
            </a:br>
            <a:r>
              <a:rPr lang="ru-RU" sz="800" dirty="0" smtClean="0">
                <a:latin typeface="Verdana" pitchFamily="34" charset="0"/>
              </a:rPr>
              <a:t>млрд</a:t>
            </a:r>
            <a:r>
              <a:rPr lang="ru-RU" sz="800" dirty="0">
                <a:latin typeface="Verdana" pitchFamily="34" charset="0"/>
              </a:rPr>
              <a:t>. </a:t>
            </a:r>
            <a:r>
              <a:rPr lang="ru-RU" sz="800" dirty="0" err="1">
                <a:latin typeface="Verdana" pitchFamily="34" charset="0"/>
              </a:rPr>
              <a:t>руб</a:t>
            </a:r>
            <a:r>
              <a:rPr lang="en-US" sz="800" dirty="0" smtClean="0">
                <a:latin typeface="Verdana" pitchFamily="34" charset="0"/>
              </a:rPr>
              <a:t>.</a:t>
            </a:r>
            <a:r>
              <a:rPr lang="ru-RU" sz="1000" b="1" dirty="0" smtClean="0">
                <a:latin typeface="Verdana" pitchFamily="34" charset="0"/>
              </a:rPr>
              <a:t>)</a:t>
            </a:r>
            <a:endParaRPr lang="ru-RU" sz="1000" b="1" dirty="0">
              <a:latin typeface="Verdana" pitchFamily="34" charset="0"/>
            </a:endParaRPr>
          </a:p>
        </p:txBody>
      </p:sp>
      <p:sp>
        <p:nvSpPr>
          <p:cNvPr id="55" name="TextBox 1"/>
          <p:cNvSpPr txBox="1">
            <a:spLocks noChangeArrowheads="1"/>
          </p:cNvSpPr>
          <p:nvPr/>
        </p:nvSpPr>
        <p:spPr bwMode="auto">
          <a:xfrm>
            <a:off x="7806055" y="3275965"/>
            <a:ext cx="9366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 b="1" dirty="0" smtClean="0">
                <a:latin typeface="Verdana" pitchFamily="34" charset="0"/>
              </a:rPr>
              <a:t>6,8%</a:t>
            </a:r>
            <a:endParaRPr lang="ru-RU" sz="1000" b="1" dirty="0">
              <a:latin typeface="Verdana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5327649" y="2658718"/>
            <a:ext cx="126000" cy="1257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5327648" y="2480628"/>
            <a:ext cx="126000" cy="126000"/>
          </a:xfrm>
          <a:prstGeom prst="rect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TextBox 87"/>
          <p:cNvSpPr txBox="1">
            <a:spLocks noChangeArrowheads="1"/>
          </p:cNvSpPr>
          <p:nvPr/>
        </p:nvSpPr>
        <p:spPr bwMode="auto">
          <a:xfrm>
            <a:off x="5440524" y="2422330"/>
            <a:ext cx="284868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Среднее количество заявок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76" name="TextBox 87"/>
          <p:cNvSpPr txBox="1">
            <a:spLocks noChangeArrowheads="1"/>
          </p:cNvSpPr>
          <p:nvPr/>
        </p:nvSpPr>
        <p:spPr bwMode="auto">
          <a:xfrm>
            <a:off x="5440524" y="2605210"/>
            <a:ext cx="356631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Среднее количество заявок среди субъектов МСП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 bwMode="auto">
          <a:xfrm>
            <a:off x="5388609" y="4678018"/>
            <a:ext cx="126000" cy="1257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Прямоугольник 77"/>
          <p:cNvSpPr/>
          <p:nvPr/>
        </p:nvSpPr>
        <p:spPr bwMode="auto">
          <a:xfrm>
            <a:off x="5388608" y="4484688"/>
            <a:ext cx="126000" cy="126000"/>
          </a:xfrm>
          <a:prstGeom prst="rect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TextBox 87"/>
          <p:cNvSpPr txBox="1">
            <a:spLocks noChangeArrowheads="1"/>
          </p:cNvSpPr>
          <p:nvPr/>
        </p:nvSpPr>
        <p:spPr bwMode="auto">
          <a:xfrm>
            <a:off x="5501484" y="4426390"/>
            <a:ext cx="34443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Экономия, полученная при проведении торгов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80" name="TextBox 87"/>
          <p:cNvSpPr txBox="1">
            <a:spLocks noChangeArrowheads="1"/>
          </p:cNvSpPr>
          <p:nvPr/>
        </p:nvSpPr>
        <p:spPr bwMode="auto">
          <a:xfrm>
            <a:off x="5501484" y="4632130"/>
            <a:ext cx="3566316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dirty="0" smtClean="0">
                <a:latin typeface="Verdana" pitchFamily="34" charset="0"/>
              </a:rPr>
              <a:t>Экономия, полученная при проведении торгов среди субъектов МСП</a:t>
            </a:r>
            <a:endParaRPr lang="ru-RU" sz="9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74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j-lt"/>
              </a:rPr>
              <a:t>Публикация плана закупок ОАО «РЖД» 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на официальном сайте ОАО «РЖД»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www.rzd.ru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929188"/>
            <a:ext cx="22145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 l="1116" t="12398" r="63170" b="20713"/>
          <a:stretch>
            <a:fillRect/>
          </a:stretch>
        </p:blipFill>
        <p:spPr bwMode="auto">
          <a:xfrm>
            <a:off x="4716016" y="1563638"/>
            <a:ext cx="3888432" cy="324036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63638"/>
            <a:ext cx="4032448" cy="324203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8" name="Скругленный прямоугольник 27"/>
          <p:cNvSpPr/>
          <p:nvPr/>
        </p:nvSpPr>
        <p:spPr>
          <a:xfrm>
            <a:off x="539552" y="2715766"/>
            <a:ext cx="1008112" cy="648072"/>
          </a:xfrm>
          <a:prstGeom prst="roundRect">
            <a:avLst>
              <a:gd name="adj" fmla="val 7661"/>
            </a:avLst>
          </a:prstGeom>
          <a:solidFill>
            <a:schemeClr val="accent2">
              <a:lumMod val="40000"/>
              <a:lumOff val="60000"/>
              <a:alpha val="2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860032" y="2427734"/>
            <a:ext cx="1008112" cy="14401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444208" y="2715766"/>
            <a:ext cx="2088232" cy="28803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868144" y="2571750"/>
            <a:ext cx="576064" cy="360040"/>
          </a:xfrm>
          <a:prstGeom prst="straightConnector1">
            <a:avLst/>
          </a:prstGeom>
          <a:ln w="254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одержимое 3"/>
          <p:cNvSpPr txBox="1">
            <a:spLocks/>
          </p:cNvSpPr>
          <p:nvPr/>
        </p:nvSpPr>
        <p:spPr bwMode="auto">
          <a:xfrm>
            <a:off x="395536" y="771550"/>
            <a:ext cx="8352928" cy="7201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План закупок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ОАО «РЖД»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2204699" y="998436"/>
            <a:ext cx="432048" cy="36004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699792" y="84355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itchFamily="34" charset="0"/>
                <a:cs typeface="Times New Roman" pitchFamily="18" charset="0"/>
              </a:rPr>
              <a:t>На официальном сайте ОАО «РЖД» в разделе «Тендеры» (http://tender.rzd.ru) раздел «Планируемые закупки»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6001"/>
          </a:xfrm>
        </p:spPr>
        <p:txBody>
          <a:bodyPr/>
          <a:lstStyle/>
          <a:p>
            <a:pPr algn="ctr"/>
            <a:r>
              <a:rPr lang="ru-RU" b="1" dirty="0" smtClean="0">
                <a:latin typeface="+mj-lt"/>
              </a:rPr>
              <a:t>Как принять участие в процедурах ОАО «РЖД»?</a:t>
            </a:r>
            <a:endParaRPr lang="ru-RU" b="1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5797" r="22560" b="30259"/>
          <a:stretch>
            <a:fillRect/>
          </a:stretch>
        </p:blipFill>
        <p:spPr bwMode="auto">
          <a:xfrm>
            <a:off x="179512" y="1347614"/>
            <a:ext cx="5184576" cy="3384376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16596" r="50368" b="48110"/>
          <a:stretch>
            <a:fillRect/>
          </a:stretch>
        </p:blipFill>
        <p:spPr bwMode="auto">
          <a:xfrm>
            <a:off x="5436096" y="1347614"/>
            <a:ext cx="3456384" cy="1872208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t="29860" r="78114" b="55402"/>
          <a:stretch>
            <a:fillRect/>
          </a:stretch>
        </p:blipFill>
        <p:spPr bwMode="auto">
          <a:xfrm>
            <a:off x="5292079" y="3075806"/>
            <a:ext cx="374441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187624" y="3867894"/>
            <a:ext cx="864096" cy="28803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10" idx="3"/>
            <a:endCxn id="13" idx="1"/>
          </p:cNvCxnSpPr>
          <p:nvPr/>
        </p:nvCxnSpPr>
        <p:spPr>
          <a:xfrm flipV="1">
            <a:off x="2051720" y="2391730"/>
            <a:ext cx="3384376" cy="1620180"/>
          </a:xfrm>
          <a:prstGeom prst="straightConnector1">
            <a:avLst/>
          </a:prstGeom>
          <a:ln w="254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5436096" y="1995686"/>
            <a:ext cx="1872208" cy="79208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36096" y="3075806"/>
            <a:ext cx="3600400" cy="172819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372200" y="2787774"/>
            <a:ext cx="0" cy="288032"/>
          </a:xfrm>
          <a:prstGeom prst="straightConnector1">
            <a:avLst/>
          </a:prstGeom>
          <a:ln w="254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512" y="84355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Информация о проводимых ОАО «РЖД» процедурах размещения заказов,  подведении итогов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размещается также на официальном сайте ОАО «РЖД» в разделе «Тендеры» (http://tender.rzd.ru)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179513" y="771550"/>
          <a:ext cx="8784976" cy="23110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99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5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575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/>
                        <a:t>Способ закупок</a:t>
                      </a:r>
                      <a:endParaRPr lang="ru-RU" sz="1100" b="1" kern="1200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/>
                        <a:t>Срок размещения информации на официальном сайте</a:t>
                      </a:r>
                      <a:endParaRPr lang="ru-RU" sz="1100" b="1" kern="1200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44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/>
                        <a:t>Открытый конкурс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/>
                        <a:t>Открытый двухэтапный конкурс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/>
                        <a:t>Закрытый конкурс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/>
                        <a:t>Закрытый двухэтапный конкурс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/>
                        <a:t>Открытый аукцион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/>
                        <a:t>Закрытый аукцион</a:t>
                      </a:r>
                      <a:endParaRPr lang="ru-RU" sz="1100" b="1" kern="1200" baseline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/>
                        <a:t>За 20 дней до окончания срока подачи заявок</a:t>
                      </a:r>
                      <a:endParaRPr lang="ru-RU" sz="1100" b="1" kern="1200" baseline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21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/>
                        <a:t>Запрос котировок цен</a:t>
                      </a:r>
                      <a:endParaRPr lang="ru-RU" sz="1100" b="1" kern="1200" baseline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/>
                        <a:t>За 5 дней до окончания срока подачи заявок</a:t>
                      </a:r>
                      <a:endParaRPr lang="ru-RU" sz="1100" b="1" kern="1200" baseline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/>
                        <a:t>Запрос предложений</a:t>
                      </a:r>
                      <a:endParaRPr lang="ru-RU" sz="1100" b="1" kern="1200" baseline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/>
                        <a:t>За 7 дней до окончания срока подачи заявок</a:t>
                      </a:r>
                      <a:endParaRPr lang="ru-RU" sz="1100" b="1" kern="1200" baseline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/>
                        <a:t>Конкурентный отбор</a:t>
                      </a:r>
                      <a:endParaRPr lang="ru-RU" sz="1100" b="1" kern="1200" baseline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/>
                        <a:t>Не менее чем за один рабочий день до начала проведения конкурентного отбора</a:t>
                      </a:r>
                      <a:endParaRPr lang="ru-RU" sz="1100" b="1" kern="1200" baseline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34290" marB="3429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4359" name="Text Box 6"/>
          <p:cNvSpPr txBox="1">
            <a:spLocks noChangeArrowheads="1"/>
          </p:cNvSpPr>
          <p:nvPr/>
        </p:nvSpPr>
        <p:spPr bwMode="auto">
          <a:xfrm>
            <a:off x="0" y="0"/>
            <a:ext cx="9003323" cy="80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4" tIns="45706" rIns="91414" bIns="45706" anchor="ctr"/>
          <a:lstStyle/>
          <a:p>
            <a:pPr algn="ctr" defTabSz="985838"/>
            <a:endParaRPr lang="ru-RU" sz="2000" b="1" dirty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3288" y="123478"/>
            <a:ext cx="22974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85838"/>
            <a:r>
              <a:rPr lang="ru-RU" sz="2200" b="1" dirty="0" smtClean="0">
                <a:latin typeface="+mn-lt"/>
                <a:ea typeface="Verdana" pitchFamily="34" charset="0"/>
                <a:cs typeface="Verdana" pitchFamily="34" charset="0"/>
              </a:rPr>
              <a:t>Способы закупок</a:t>
            </a:r>
            <a:endParaRPr lang="ru-RU" sz="2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4929188"/>
            <a:ext cx="22145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79512" y="3075806"/>
            <a:ext cx="8784976" cy="1720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 defTabSz="533400">
              <a:lnSpc>
                <a:spcPts val="1400"/>
              </a:lnSpc>
              <a:spcBef>
                <a:spcPts val="500"/>
              </a:spcBef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0" lvl="1" algn="just" defTabSz="533400">
              <a:lnSpc>
                <a:spcPts val="1400"/>
              </a:lnSpc>
              <a:spcBef>
                <a:spcPts val="500"/>
              </a:spcBef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На официальном сайте ОАО «РЖД» в разделе «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Методические материалы»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 представлены материалы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 по вопросам участия в закупках компании</a:t>
            </a:r>
          </a:p>
          <a:p>
            <a:pPr marL="0" lvl="1" algn="just" defTabSz="533400">
              <a:lnSpc>
                <a:spcPts val="1400"/>
              </a:lnSpc>
              <a:spcBef>
                <a:spcPts val="500"/>
              </a:spcBef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0" lvl="1" algn="just" defTabSz="533400">
              <a:lnSpc>
                <a:spcPts val="1400"/>
              </a:lnSpc>
              <a:spcBef>
                <a:spcPts val="500"/>
              </a:spcBef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Все способы закупок, за исключением закрытых способов, предусмотренные в Положении о закупках 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ОАО «РЖД», могут проводиться в электронной форме, как с использованием автоматизированной информационной системы «Электронная торгово-закупочная площадка ОАО«РЖД», так и с использованием иных электронных торгово-закупочных площадок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0" y="-92075"/>
            <a:ext cx="8991600" cy="80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4" tIns="45706" rIns="91414" bIns="45706" anchor="ctr"/>
          <a:lstStyle/>
          <a:p>
            <a:pPr algn="ctr" defTabSz="985838"/>
            <a:endParaRPr lang="ru-RU" sz="1600" b="1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14339" name="Прямоугольник 14"/>
          <p:cNvSpPr>
            <a:spLocks noChangeArrowheads="1"/>
          </p:cNvSpPr>
          <p:nvPr/>
        </p:nvSpPr>
        <p:spPr bwMode="auto">
          <a:xfrm>
            <a:off x="0" y="124639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85838"/>
            <a:r>
              <a:rPr lang="ru-RU" sz="2200" b="1" dirty="0" smtClean="0"/>
              <a:t>Требования </a:t>
            </a:r>
            <a:r>
              <a:rPr lang="ru-RU" sz="2200" b="1" dirty="0"/>
              <a:t>к участникам закупки</a:t>
            </a:r>
          </a:p>
        </p:txBody>
      </p:sp>
      <p:pic>
        <p:nvPicPr>
          <p:cNvPr id="1434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4929188"/>
            <a:ext cx="22145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285750" y="1000125"/>
            <a:ext cx="8569325" cy="561975"/>
            <a:chOff x="323528" y="843558"/>
            <a:chExt cx="8568952" cy="562303"/>
          </a:xfrm>
        </p:grpSpPr>
        <p:sp>
          <p:nvSpPr>
            <p:cNvPr id="7" name="Прямоугольник с одним скругленным углом 6"/>
            <p:cNvSpPr/>
            <p:nvPr/>
          </p:nvSpPr>
          <p:spPr>
            <a:xfrm>
              <a:off x="899592" y="843558"/>
              <a:ext cx="7992888" cy="360040"/>
            </a:xfrm>
            <a:prstGeom prst="round1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ru-RU" sz="1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Участник не должен иметь задолженности по уплате налогов, сборов, пеней, санкций, обязательных </a:t>
              </a:r>
              <a:r>
                <a:rPr lang="ru-RU" sz="1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платежей</a:t>
              </a:r>
              <a:endParaRPr lang="ru-RU" sz="10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3" name="Группа 12"/>
            <p:cNvGrpSpPr>
              <a:grpSpLocks/>
            </p:cNvGrpSpPr>
            <p:nvPr/>
          </p:nvGrpSpPr>
          <p:grpSpPr bwMode="auto">
            <a:xfrm>
              <a:off x="323528" y="843559"/>
              <a:ext cx="584134" cy="562302"/>
              <a:chOff x="-5384" y="470962"/>
              <a:chExt cx="368110" cy="775501"/>
            </a:xfrm>
          </p:grpSpPr>
          <p:sp>
            <p:nvSpPr>
              <p:cNvPr id="14" name="Нашивка 13"/>
              <p:cNvSpPr/>
              <p:nvPr/>
            </p:nvSpPr>
            <p:spPr>
              <a:xfrm rot="5400000">
                <a:off x="-209079" y="674658"/>
                <a:ext cx="775501" cy="368109"/>
              </a:xfrm>
              <a:prstGeom prst="chevron">
                <a:avLst>
                  <a:gd name="adj" fmla="val 30644"/>
                </a:avLst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6" name="Нашивка 4"/>
              <p:cNvSpPr/>
              <p:nvPr/>
            </p:nvSpPr>
            <p:spPr>
              <a:xfrm>
                <a:off x="-5384" y="655018"/>
                <a:ext cx="368109" cy="4073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7620" tIns="7620" rIns="7620" bIns="7620" spcCol="1270" anchor="ctr"/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</a:t>
                </a:r>
              </a:p>
            </p:txBody>
          </p:sp>
        </p:grpSp>
      </p:grpSp>
      <p:grpSp>
        <p:nvGrpSpPr>
          <p:cNvPr id="4" name="Группа 37"/>
          <p:cNvGrpSpPr>
            <a:grpSpLocks/>
          </p:cNvGrpSpPr>
          <p:nvPr/>
        </p:nvGrpSpPr>
        <p:grpSpPr bwMode="auto">
          <a:xfrm>
            <a:off x="285750" y="1517650"/>
            <a:ext cx="8569325" cy="555625"/>
            <a:chOff x="323528" y="1366857"/>
            <a:chExt cx="8568952" cy="5568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99592" y="1373015"/>
              <a:ext cx="7992888" cy="36004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000" dirty="0" err="1">
                  <a:latin typeface="Verdana" pitchFamily="34" charset="0"/>
                  <a:ea typeface="Verdana" pitchFamily="34" charset="0"/>
                  <a:cs typeface="Verdana" pitchFamily="34" charset="0"/>
                </a:rPr>
                <a:t>Непроведение</a:t>
              </a:r>
              <a:r>
                <a:rPr lang="ru-RU" sz="1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ликвидации, </a:t>
              </a:r>
              <a:r>
                <a:rPr lang="ru-RU" sz="1000" dirty="0" err="1">
                  <a:latin typeface="Verdana" pitchFamily="34" charset="0"/>
                  <a:ea typeface="Verdana" pitchFamily="34" charset="0"/>
                  <a:cs typeface="Verdana" pitchFamily="34" charset="0"/>
                </a:rPr>
                <a:t>неприостановление</a:t>
              </a:r>
              <a:r>
                <a:rPr lang="ru-RU" sz="1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деятельности</a:t>
              </a:r>
            </a:p>
            <a:p>
              <a:pPr>
                <a:defRPr/>
              </a:pPr>
              <a:r>
                <a:rPr lang="ru-RU" sz="1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Участник не должен быть признан банкротом</a:t>
              </a:r>
              <a:endParaRPr lang="ru-RU" sz="1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5" name="Группа 16"/>
            <p:cNvGrpSpPr>
              <a:grpSpLocks/>
            </p:cNvGrpSpPr>
            <p:nvPr/>
          </p:nvGrpSpPr>
          <p:grpSpPr bwMode="auto">
            <a:xfrm>
              <a:off x="323528" y="1366857"/>
              <a:ext cx="584134" cy="556821"/>
              <a:chOff x="-5384" y="470962"/>
              <a:chExt cx="368110" cy="775501"/>
            </a:xfrm>
          </p:grpSpPr>
          <p:sp>
            <p:nvSpPr>
              <p:cNvPr id="18" name="Нашивка 17"/>
              <p:cNvSpPr/>
              <p:nvPr/>
            </p:nvSpPr>
            <p:spPr>
              <a:xfrm rot="5400000">
                <a:off x="-209079" y="674658"/>
                <a:ext cx="775501" cy="368109"/>
              </a:xfrm>
              <a:prstGeom prst="chevron">
                <a:avLst>
                  <a:gd name="adj" fmla="val 30644"/>
                </a:avLst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9" name="Нашивка 4"/>
              <p:cNvSpPr/>
              <p:nvPr/>
            </p:nvSpPr>
            <p:spPr>
              <a:xfrm>
                <a:off x="-5384" y="655018"/>
                <a:ext cx="368109" cy="4073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7620" tIns="7620" rIns="7620" bIns="7620" spcCol="1270" anchor="ctr"/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2</a:t>
                </a:r>
              </a:p>
            </p:txBody>
          </p:sp>
        </p:grpSp>
      </p:grpSp>
      <p:grpSp>
        <p:nvGrpSpPr>
          <p:cNvPr id="6" name="Группа 38"/>
          <p:cNvGrpSpPr>
            <a:grpSpLocks/>
          </p:cNvGrpSpPr>
          <p:nvPr/>
        </p:nvGrpSpPr>
        <p:grpSpPr bwMode="auto">
          <a:xfrm>
            <a:off x="285750" y="2028825"/>
            <a:ext cx="8569325" cy="503238"/>
            <a:chOff x="323528" y="1877070"/>
            <a:chExt cx="8568952" cy="50405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899592" y="1877070"/>
              <a:ext cx="7992888" cy="36004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Участник должен соответствовать требованиям законодательства РФ к лицам, осуществляющим поставку товаров, выполнение работ, оказание услуг</a:t>
              </a:r>
              <a:endParaRPr lang="ru-RU" sz="1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12" name="Группа 19"/>
            <p:cNvGrpSpPr>
              <a:grpSpLocks/>
            </p:cNvGrpSpPr>
            <p:nvPr/>
          </p:nvGrpSpPr>
          <p:grpSpPr bwMode="auto">
            <a:xfrm>
              <a:off x="323528" y="1879614"/>
              <a:ext cx="584134" cy="501512"/>
              <a:chOff x="-5384" y="470962"/>
              <a:chExt cx="368110" cy="775501"/>
            </a:xfrm>
          </p:grpSpPr>
          <p:sp>
            <p:nvSpPr>
              <p:cNvPr id="21" name="Нашивка 20"/>
              <p:cNvSpPr/>
              <p:nvPr/>
            </p:nvSpPr>
            <p:spPr>
              <a:xfrm rot="5400000">
                <a:off x="-209079" y="674658"/>
                <a:ext cx="775501" cy="368109"/>
              </a:xfrm>
              <a:prstGeom prst="chevron">
                <a:avLst>
                  <a:gd name="adj" fmla="val 30644"/>
                </a:avLst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3" name="Нашивка 4"/>
              <p:cNvSpPr/>
              <p:nvPr/>
            </p:nvSpPr>
            <p:spPr>
              <a:xfrm>
                <a:off x="-5384" y="655018"/>
                <a:ext cx="368109" cy="4073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7620" tIns="7620" rIns="7620" bIns="7620" spcCol="1270" anchor="ctr"/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</a:t>
                </a:r>
              </a:p>
            </p:txBody>
          </p:sp>
        </p:grpSp>
      </p:grpSp>
      <p:grpSp>
        <p:nvGrpSpPr>
          <p:cNvPr id="13" name="Группа 39"/>
          <p:cNvGrpSpPr>
            <a:grpSpLocks/>
          </p:cNvGrpSpPr>
          <p:nvPr/>
        </p:nvGrpSpPr>
        <p:grpSpPr bwMode="auto">
          <a:xfrm>
            <a:off x="285750" y="2487613"/>
            <a:ext cx="8569325" cy="528637"/>
            <a:chOff x="323528" y="2309118"/>
            <a:chExt cx="8568952" cy="52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899592" y="2309118"/>
              <a:ext cx="7992888" cy="38398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>
                <a:lnSpc>
                  <a:spcPts val="1600"/>
                </a:lnSpc>
                <a:spcBef>
                  <a:spcPts val="500"/>
                </a:spcBef>
                <a:spcAft>
                  <a:spcPts val="600"/>
                </a:spcAft>
                <a:buClr>
                  <a:srgbClr val="C00000"/>
                </a:buClr>
                <a:buSzPct val="150000"/>
                <a:defRPr/>
              </a:pPr>
              <a:r>
                <a:rPr lang="ru-RU" sz="1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Отсутствие у руководителя (главного бухгалтера) судимости за преступления в сфере экономики</a:t>
              </a:r>
            </a:p>
          </p:txBody>
        </p:sp>
        <p:grpSp>
          <p:nvGrpSpPr>
            <p:cNvPr id="15" name="Группа 23"/>
            <p:cNvGrpSpPr>
              <a:grpSpLocks/>
            </p:cNvGrpSpPr>
            <p:nvPr/>
          </p:nvGrpSpPr>
          <p:grpSpPr bwMode="auto">
            <a:xfrm>
              <a:off x="323528" y="2314013"/>
              <a:ext cx="584134" cy="523105"/>
              <a:chOff x="-5384" y="470962"/>
              <a:chExt cx="368110" cy="775501"/>
            </a:xfrm>
          </p:grpSpPr>
          <p:sp>
            <p:nvSpPr>
              <p:cNvPr id="25" name="Нашивка 24"/>
              <p:cNvSpPr/>
              <p:nvPr/>
            </p:nvSpPr>
            <p:spPr>
              <a:xfrm rot="5400000">
                <a:off x="-209079" y="674658"/>
                <a:ext cx="775501" cy="368109"/>
              </a:xfrm>
              <a:prstGeom prst="chevron">
                <a:avLst>
                  <a:gd name="adj" fmla="val 30644"/>
                </a:avLst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6" name="Нашивка 4"/>
              <p:cNvSpPr/>
              <p:nvPr/>
            </p:nvSpPr>
            <p:spPr>
              <a:xfrm>
                <a:off x="-5384" y="655018"/>
                <a:ext cx="368109" cy="4073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7620" tIns="7620" rIns="7620" bIns="7620" spcCol="1270" anchor="ctr"/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4</a:t>
                </a:r>
              </a:p>
            </p:txBody>
          </p:sp>
        </p:grpSp>
      </p:grpSp>
      <p:grpSp>
        <p:nvGrpSpPr>
          <p:cNvPr id="17" name="Группа 40"/>
          <p:cNvGrpSpPr>
            <a:grpSpLocks/>
          </p:cNvGrpSpPr>
          <p:nvPr/>
        </p:nvGrpSpPr>
        <p:grpSpPr bwMode="auto">
          <a:xfrm>
            <a:off x="285750" y="2970213"/>
            <a:ext cx="8569325" cy="536575"/>
            <a:chOff x="323528" y="2802508"/>
            <a:chExt cx="8568952" cy="53593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99592" y="2813174"/>
              <a:ext cx="7992888" cy="38124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Отсутствие сведений об участнике в реестрах недобросовестных поставщиков</a:t>
              </a:r>
            </a:p>
          </p:txBody>
        </p:sp>
        <p:grpSp>
          <p:nvGrpSpPr>
            <p:cNvPr id="20" name="Группа 26"/>
            <p:cNvGrpSpPr>
              <a:grpSpLocks/>
            </p:cNvGrpSpPr>
            <p:nvPr/>
          </p:nvGrpSpPr>
          <p:grpSpPr bwMode="auto">
            <a:xfrm>
              <a:off x="323528" y="2802508"/>
              <a:ext cx="584134" cy="535930"/>
              <a:chOff x="-5384" y="470962"/>
              <a:chExt cx="368110" cy="775501"/>
            </a:xfrm>
          </p:grpSpPr>
          <p:sp>
            <p:nvSpPr>
              <p:cNvPr id="28" name="Нашивка 27"/>
              <p:cNvSpPr/>
              <p:nvPr/>
            </p:nvSpPr>
            <p:spPr>
              <a:xfrm rot="5400000">
                <a:off x="-209079" y="674658"/>
                <a:ext cx="775501" cy="368109"/>
              </a:xfrm>
              <a:prstGeom prst="chevron">
                <a:avLst>
                  <a:gd name="adj" fmla="val 30644"/>
                </a:avLst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9" name="Нашивка 4"/>
              <p:cNvSpPr/>
              <p:nvPr/>
            </p:nvSpPr>
            <p:spPr>
              <a:xfrm>
                <a:off x="-5384" y="655018"/>
                <a:ext cx="368109" cy="4073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7620" tIns="7620" rIns="7620" bIns="7620" spcCol="1270" anchor="ctr"/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5</a:t>
                </a:r>
              </a:p>
            </p:txBody>
          </p:sp>
        </p:grpSp>
      </p:grpSp>
      <p:grpSp>
        <p:nvGrpSpPr>
          <p:cNvPr id="22" name="Группа 41"/>
          <p:cNvGrpSpPr>
            <a:grpSpLocks/>
          </p:cNvGrpSpPr>
          <p:nvPr/>
        </p:nvGrpSpPr>
        <p:grpSpPr bwMode="auto">
          <a:xfrm>
            <a:off x="285750" y="3460750"/>
            <a:ext cx="8569325" cy="536575"/>
            <a:chOff x="323528" y="3306564"/>
            <a:chExt cx="8568952" cy="53593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899592" y="3317230"/>
              <a:ext cx="7992888" cy="38124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Товары, работы, услуги, предлагаемые участниками, должны соответствовать требованиям технического задания документации о закупке</a:t>
              </a:r>
            </a:p>
          </p:txBody>
        </p:sp>
        <p:grpSp>
          <p:nvGrpSpPr>
            <p:cNvPr id="24" name="Группа 26"/>
            <p:cNvGrpSpPr>
              <a:grpSpLocks/>
            </p:cNvGrpSpPr>
            <p:nvPr/>
          </p:nvGrpSpPr>
          <p:grpSpPr bwMode="auto">
            <a:xfrm>
              <a:off x="323528" y="3306564"/>
              <a:ext cx="584134" cy="535930"/>
              <a:chOff x="-5384" y="470962"/>
              <a:chExt cx="368110" cy="775501"/>
            </a:xfrm>
          </p:grpSpPr>
          <p:sp>
            <p:nvSpPr>
              <p:cNvPr id="31" name="Нашивка 30"/>
              <p:cNvSpPr/>
              <p:nvPr/>
            </p:nvSpPr>
            <p:spPr>
              <a:xfrm rot="5400000">
                <a:off x="-209079" y="674658"/>
                <a:ext cx="775501" cy="368109"/>
              </a:xfrm>
              <a:prstGeom prst="chevron">
                <a:avLst>
                  <a:gd name="adj" fmla="val 30644"/>
                </a:avLst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32" name="Нашивка 4"/>
              <p:cNvSpPr/>
              <p:nvPr/>
            </p:nvSpPr>
            <p:spPr>
              <a:xfrm>
                <a:off x="-5384" y="655018"/>
                <a:ext cx="368109" cy="4073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7620" tIns="7620" rIns="7620" bIns="7620" spcCol="1270" anchor="ctr"/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200" b="1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6</a:t>
                </a:r>
                <a:endParaRPr lang="ru-RU" sz="12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sp>
        <p:nvSpPr>
          <p:cNvPr id="14347" name="Прямоугольник 35"/>
          <p:cNvSpPr>
            <a:spLocks noChangeArrowheads="1"/>
          </p:cNvSpPr>
          <p:nvPr/>
        </p:nvSpPr>
        <p:spPr bwMode="auto">
          <a:xfrm>
            <a:off x="1214438" y="4071938"/>
            <a:ext cx="6697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41338" algn="ctr"/>
            <a:r>
              <a:rPr lang="ru-RU" sz="1200" b="1" dirty="0">
                <a:solidFill>
                  <a:srgbClr val="C00000"/>
                </a:solidFill>
                <a:latin typeface="Verdana" pitchFamily="34" charset="0"/>
              </a:rPr>
              <a:t>Предъявление к участникам закупки требований, </a:t>
            </a:r>
          </a:p>
          <a:p>
            <a:pPr indent="541338" algn="ctr"/>
            <a:r>
              <a:rPr lang="ru-RU" sz="1200" b="1" dirty="0" smtClean="0">
                <a:solidFill>
                  <a:srgbClr val="C00000"/>
                </a:solidFill>
                <a:latin typeface="Verdana" pitchFamily="34" charset="0"/>
              </a:rPr>
              <a:t>не указанных </a:t>
            </a:r>
            <a:r>
              <a:rPr lang="ru-RU" sz="1200" b="1" dirty="0">
                <a:solidFill>
                  <a:srgbClr val="C00000"/>
                </a:solidFill>
                <a:latin typeface="Verdana" pitchFamily="34" charset="0"/>
              </a:rPr>
              <a:t>в документации, не допускается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46831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+mj-lt"/>
              </a:rPr>
              <a:t>Основные ошибки при подготовке заявки</a:t>
            </a:r>
            <a:endParaRPr lang="ru-RU" dirty="0" smtClean="0">
              <a:latin typeface="+mj-lt"/>
            </a:endParaRPr>
          </a:p>
        </p:txBody>
      </p:sp>
      <p:sp>
        <p:nvSpPr>
          <p:cNvPr id="21507" name="Прямоугольник 8"/>
          <p:cNvSpPr>
            <a:spLocks noChangeArrowheads="1"/>
          </p:cNvSpPr>
          <p:nvPr/>
        </p:nvSpPr>
        <p:spPr bwMode="auto">
          <a:xfrm>
            <a:off x="468313" y="2625329"/>
            <a:ext cx="7561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  <a:p>
            <a:pPr algn="just"/>
            <a:endParaRPr lang="ru-RU" b="1"/>
          </a:p>
        </p:txBody>
      </p:sp>
      <p:sp>
        <p:nvSpPr>
          <p:cNvPr id="14355" name="Прямоугольник 13"/>
          <p:cNvSpPr>
            <a:spLocks noChangeArrowheads="1"/>
          </p:cNvSpPr>
          <p:nvPr/>
        </p:nvSpPr>
        <p:spPr bwMode="auto">
          <a:xfrm>
            <a:off x="179389" y="735806"/>
            <a:ext cx="8713787" cy="461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составе заявки участник должен представить документы, подтверждающие соответствие требованиям документации. Заявка должна быть представлена в порядке, установленном документацией о закупке. </a:t>
            </a:r>
            <a:endParaRPr lang="ru-RU" sz="14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ts val="1200"/>
              </a:lnSpc>
              <a:defRPr/>
            </a:pPr>
            <a:endParaRPr lang="ru-RU" sz="14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450000" algn="just">
              <a:lnSpc>
                <a:spcPts val="1800"/>
              </a:lnSpc>
              <a:spcBef>
                <a:spcPts val="700"/>
              </a:spcBef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Отсутствие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документов, предоставление документов не в соответствии с требованиями, не в полном объеме</a:t>
            </a:r>
          </a:p>
          <a:p>
            <a:pPr indent="450000" algn="just">
              <a:lnSpc>
                <a:spcPts val="1800"/>
              </a:lnSpc>
              <a:spcBef>
                <a:spcPts val="700"/>
              </a:spcBef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Ошибки, в том числе арифметические при указании сумм и сроков, номеров лотов, процедур закупок</a:t>
            </a:r>
          </a:p>
          <a:p>
            <a:pPr indent="450000" algn="just">
              <a:lnSpc>
                <a:spcPts val="1800"/>
              </a:lnSpc>
              <a:spcBef>
                <a:spcPts val="700"/>
              </a:spcBef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Направление/представление документов после момента вскрытия заявок (направлять документы для участия в процедуре закупки следует  заблаговременно);</a:t>
            </a:r>
          </a:p>
          <a:p>
            <a:pPr indent="450000" algn="just">
              <a:lnSpc>
                <a:spcPts val="1800"/>
              </a:lnSpc>
              <a:spcBef>
                <a:spcPts val="700"/>
              </a:spcBef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Нарушение порядка предоставления заявки</a:t>
            </a:r>
          </a:p>
          <a:p>
            <a:pPr indent="450000" algn="just">
              <a:lnSpc>
                <a:spcPts val="1800"/>
              </a:lnSpc>
              <a:spcBef>
                <a:spcPts val="700"/>
              </a:spcBef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Отсутствие документов, подтверждающих полномочия лица на подписание заявки</a:t>
            </a:r>
          </a:p>
          <a:p>
            <a:pPr indent="450000" algn="just">
              <a:lnSpc>
                <a:spcPts val="1800"/>
              </a:lnSpc>
              <a:spcBef>
                <a:spcPts val="700"/>
              </a:spcBef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Отсутствие всех необходимых условий исполнения договора, характеристик товаров, работ, услуг, предлагаемых участником</a:t>
            </a:r>
          </a:p>
          <a:p>
            <a:pPr indent="450000" algn="just">
              <a:lnSpc>
                <a:spcPts val="1800"/>
              </a:lnSpc>
              <a:spcBef>
                <a:spcPts val="700"/>
              </a:spcBef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Несоответствие представленных документов форме, установленной документацией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929188"/>
            <a:ext cx="22145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/>
          <p:cNvSpPr/>
          <p:nvPr/>
        </p:nvSpPr>
        <p:spPr>
          <a:xfrm>
            <a:off x="323528" y="1707654"/>
            <a:ext cx="288032" cy="216024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27720" y="3328789"/>
            <a:ext cx="288032" cy="216024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23528" y="3651870"/>
            <a:ext cx="288032" cy="216024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23528" y="3968477"/>
            <a:ext cx="288032" cy="216024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23528" y="4472533"/>
            <a:ext cx="288032" cy="216024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37245" y="2791966"/>
            <a:ext cx="288032" cy="216024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33053" y="2230760"/>
            <a:ext cx="288032" cy="216024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80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+mj-lt"/>
              </a:rPr>
              <a:t>Рекомендации для подготовки заявки на участие в закупке</a:t>
            </a:r>
            <a:endParaRPr lang="ru-RU" dirty="0" smtClean="0">
              <a:latin typeface="+mj-lt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929188"/>
            <a:ext cx="22145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907704" y="3867894"/>
            <a:ext cx="5472608" cy="792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06513">
              <a:lnSpc>
                <a:spcPts val="14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!!! Проверка комплектности и правильности оформления заявки !!!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1560" y="807694"/>
            <a:ext cx="3780000" cy="1260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Заблаговременная подготовка документов </a:t>
            </a:r>
          </a:p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(сведения о проведении закупки указаны в плане закупок)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1560" y="2355726"/>
            <a:ext cx="3780000" cy="1260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Запросы заказчику</a:t>
            </a:r>
          </a:p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(При наличии вопросов в документации установлено право участника направить запрос на разъяснения)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60032" y="807694"/>
            <a:ext cx="3780000" cy="1260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Изучение документации о закупке</a:t>
            </a:r>
          </a:p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(исчерпывающий перечень требований и список документов изложен в документации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60032" y="2355726"/>
            <a:ext cx="3780000" cy="1260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Участие в форме простого товарищества</a:t>
            </a:r>
          </a:p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(предусмотрена возможность участия нескольких лиц в составе одного участника закупки)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9424</TotalTime>
  <Words>1507</Words>
  <Application>Microsoft Office PowerPoint</Application>
  <PresentationFormat>Экран (16:9)</PresentationFormat>
  <Paragraphs>207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MS PGothic</vt:lpstr>
      <vt:lpstr>MS PGothic</vt:lpstr>
      <vt:lpstr>Arial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 Правовое обеспечение системы закупок ОАО «РЖД» </vt:lpstr>
      <vt:lpstr>Закупочная деятельность  ОАО «РЖД» в 2017 году</vt:lpstr>
      <vt:lpstr>Публикация плана закупок ОАО «РЖД»  на официальном сайте ОАО «РЖД» www.rzd.ru</vt:lpstr>
      <vt:lpstr>Как принять участие в процедурах ОАО «РЖД»?</vt:lpstr>
      <vt:lpstr>Презентация PowerPoint</vt:lpstr>
      <vt:lpstr>Презентация PowerPoint</vt:lpstr>
      <vt:lpstr>Основные ошибки при подготовке заявки</vt:lpstr>
      <vt:lpstr>Рекомендации для подготовки заявки на участие в закупке</vt:lpstr>
      <vt:lpstr>Расширение доступа к закупкам (1)</vt:lpstr>
      <vt:lpstr>Электронная торгово-закупочная площадка ОАО «РЖД»  Соглашения о сотрудничестве с крупнейшими торговыми площадками</vt:lpstr>
      <vt:lpstr>Работа на электронной торгово-закупочной  площадке ОАО «РЖД»</vt:lpstr>
      <vt:lpstr>Личный кабинет участника электронных торгов  </vt:lpstr>
      <vt:lpstr>Основные проблемы при работе  на электронной торгово-закупочной площадке ОАО «РЖД»</vt:lpstr>
      <vt:lpstr>Обучение участников  электронных торгов работе в личном кабинете   </vt:lpstr>
      <vt:lpstr>Обратная связь</vt:lpstr>
      <vt:lpstr>Обратная связь (2)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Грачев С.С. 7-54-07</dc:creator>
  <cp:keywords>ЦКЗ</cp:keywords>
  <cp:lastModifiedBy>AZ</cp:lastModifiedBy>
  <cp:revision>1618</cp:revision>
  <cp:lastPrinted>2017-12-15T17:35:29Z</cp:lastPrinted>
  <dcterms:created xsi:type="dcterms:W3CDTF">2011-05-23T14:04:51Z</dcterms:created>
  <dcterms:modified xsi:type="dcterms:W3CDTF">2017-12-18T07:06:10Z</dcterms:modified>
  <cp:contentStatus>03.03.2016</cp:contentStatus>
</cp:coreProperties>
</file>