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5" r:id="rId1"/>
  </p:sldMasterIdLst>
  <p:notesMasterIdLst>
    <p:notesMasterId r:id="rId15"/>
  </p:notesMasterIdLst>
  <p:handoutMasterIdLst>
    <p:handoutMasterId r:id="rId16"/>
  </p:handoutMasterIdLst>
  <p:sldIdLst>
    <p:sldId id="278" r:id="rId2"/>
    <p:sldId id="696" r:id="rId3"/>
    <p:sldId id="693" r:id="rId4"/>
    <p:sldId id="682" r:id="rId5"/>
    <p:sldId id="679" r:id="rId6"/>
    <p:sldId id="692" r:id="rId7"/>
    <p:sldId id="667" r:id="rId8"/>
    <p:sldId id="697" r:id="rId9"/>
    <p:sldId id="650" r:id="rId10"/>
    <p:sldId id="688" r:id="rId11"/>
    <p:sldId id="694" r:id="rId12"/>
    <p:sldId id="695" r:id="rId13"/>
    <p:sldId id="589" r:id="rId14"/>
  </p:sldIdLst>
  <p:sldSz cx="15360650" cy="8640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D2A6B32-A863-43F4-9C2D-E74518D4B754}">
          <p14:sldIdLst>
            <p14:sldId id="278"/>
            <p14:sldId id="696"/>
            <p14:sldId id="693"/>
            <p14:sldId id="682"/>
            <p14:sldId id="679"/>
            <p14:sldId id="692"/>
            <p14:sldId id="667"/>
            <p14:sldId id="697"/>
            <p14:sldId id="650"/>
            <p14:sldId id="688"/>
            <p14:sldId id="694"/>
            <p14:sldId id="695"/>
            <p14:sldId id="589"/>
          </p14:sldIdLst>
        </p14:section>
        <p14:section name="Раздел без заголовка" id="{500468F4-8AAC-45B5-8C1F-D5EC1E3E1DE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722" userDrawn="1">
          <p15:clr>
            <a:srgbClr val="A4A3A4"/>
          </p15:clr>
        </p15:guide>
        <p15:guide id="2" pos="4839" userDrawn="1">
          <p15:clr>
            <a:srgbClr val="A4A3A4"/>
          </p15:clr>
        </p15:guide>
        <p15:guide id="3" orient="horz" pos="5218" userDrawn="1">
          <p15:clr>
            <a:srgbClr val="A4A3A4"/>
          </p15:clr>
        </p15:guide>
        <p15:guide id="4" orient="horz" pos="1040" userDrawn="1">
          <p15:clr>
            <a:srgbClr val="A4A3A4"/>
          </p15:clr>
        </p15:guide>
        <p15:guide id="5" orient="horz" pos="548" userDrawn="1">
          <p15:clr>
            <a:srgbClr val="A4A3A4"/>
          </p15:clr>
        </p15:guide>
        <p15:guide id="6" pos="9461" userDrawn="1">
          <p15:clr>
            <a:srgbClr val="A4A3A4"/>
          </p15:clr>
        </p15:guide>
        <p15:guide id="7" pos="2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88B9"/>
    <a:srgbClr val="E7F5FE"/>
    <a:srgbClr val="F8E9FB"/>
    <a:srgbClr val="A2C9F4"/>
    <a:srgbClr val="AE4828"/>
    <a:srgbClr val="CE087E"/>
    <a:srgbClr val="25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3857" autoAdjust="0"/>
  </p:normalViewPr>
  <p:slideViewPr>
    <p:cSldViewPr snapToGrid="0">
      <p:cViewPr varScale="1">
        <p:scale>
          <a:sx n="80" d="100"/>
          <a:sy n="80" d="100"/>
        </p:scale>
        <p:origin x="138" y="270"/>
      </p:cViewPr>
      <p:guideLst>
        <p:guide orient="horz" pos="2722"/>
        <p:guide pos="4839"/>
        <p:guide orient="horz" pos="5218"/>
        <p:guide orient="horz" pos="1040"/>
        <p:guide orient="horz" pos="548"/>
        <p:guide pos="9461"/>
        <p:guide pos="2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Лист1!$A$20</c:f>
              <c:strCache>
                <c:ptCount val="1"/>
                <c:pt idx="0">
                  <c:v>Количество крупнейших заказчиков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E5581F"/>
                        </a:solidFill>
                      </a:rPr>
                      <a:t>более 1 500</a:t>
                    </a:r>
                    <a:endParaRPr lang="ru-RU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B1-4902-8C30-3E7A5EA149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Лист1!$B$19:$F$19</c:f>
              <c:strCache>
                <c:ptCount val="5"/>
                <c:pt idx="0">
                  <c:v>с 01.12.2015</c:v>
                </c:pt>
                <c:pt idx="1">
                  <c:v> с 01.05.2016</c:v>
                </c:pt>
                <c:pt idx="2">
                  <c:v>с 01.01.2017</c:v>
                </c:pt>
                <c:pt idx="3">
                  <c:v>с 04.08.2017</c:v>
                </c:pt>
                <c:pt idx="4">
                  <c:v>с 01.03.2018</c:v>
                </c:pt>
              </c:strCache>
            </c:strRef>
          </c:cat>
          <c:val>
            <c:numRef>
              <c:f>Лист1!$B$20:$F$20</c:f>
              <c:numCache>
                <c:formatCode>General</c:formatCode>
                <c:ptCount val="5"/>
                <c:pt idx="0">
                  <c:v>35</c:v>
                </c:pt>
                <c:pt idx="1">
                  <c:v>225</c:v>
                </c:pt>
                <c:pt idx="2">
                  <c:v>202</c:v>
                </c:pt>
                <c:pt idx="3">
                  <c:v>419</c:v>
                </c:pt>
                <c:pt idx="4" formatCode="#,##0">
                  <c:v>1596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B1-4902-8C30-3E7A5EA14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837728"/>
        <c:axId val="208838144"/>
      </c:lineChart>
      <c:catAx>
        <c:axId val="20883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838144"/>
        <c:crosses val="autoZero"/>
        <c:auto val="1"/>
        <c:lblAlgn val="ctr"/>
        <c:lblOffset val="100"/>
        <c:noMultiLvlLbl val="0"/>
      </c:catAx>
      <c:valAx>
        <c:axId val="20883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83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06543761284807"/>
          <c:y val="0.49021795869000245"/>
          <c:w val="0.28137466733607142"/>
          <c:h val="0.4483497371098558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D5E-4AA1-8560-22A5CE3B55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5E-4AA1-8560-22A5CE3B55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D5E-4AA1-8560-22A5CE3B55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D5E-4AA1-8560-22A5CE3B55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5E-4AA1-8560-22A5CE3B55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D5E-4AA1-8560-22A5CE3B556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5E-4AA1-8560-22A5CE3B556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D5E-4AA1-8560-22A5CE3B556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5E-4AA1-8560-22A5CE3B556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D5E-4AA1-8560-22A5CE3B556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D5E-4AA1-8560-22A5CE3B556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D5E-4AA1-8560-22A5CE3B556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D5E-4AA1-8560-22A5CE3B556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D5E-4AA1-8560-22A5CE3B556D}"/>
              </c:ext>
            </c:extLst>
          </c:dPt>
          <c:dLbls>
            <c:dLbl>
              <c:idx val="0"/>
              <c:layout>
                <c:manualLayout>
                  <c:x val="0.10929490426265415"/>
                  <c:y val="-7.3351410574299669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279601038763156"/>
                      <c:h val="8.6491653577667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2D5E-4AA1-8560-22A5CE3B556D}"/>
                </c:ext>
              </c:extLst>
            </c:dLbl>
            <c:dLbl>
              <c:idx val="1"/>
              <c:layout>
                <c:manualLayout>
                  <c:x val="-3.1996339680967323E-2"/>
                  <c:y val="0.128393128585777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03317058963331"/>
                      <c:h val="9.58706045509449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D5E-4AA1-8560-22A5CE3B556D}"/>
                </c:ext>
              </c:extLst>
            </c:dLbl>
            <c:dLbl>
              <c:idx val="2"/>
              <c:layout>
                <c:manualLayout>
                  <c:x val="-0.18341664760076959"/>
                  <c:y val="9.505108878115808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D6FED8E-3108-4E30-A5D4-C9FA10A961C6}" type="CATEGORYNAME">
                      <a:rPr lang="ru-RU" sz="12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[ИМЯ КАТЕГОРИИ]</a:t>
                    </a:fld>
                    <a:r>
                      <a:rPr lang="ru-RU" sz="1200" b="1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fld id="{4744ABC5-7905-4A2E-8565-F08EC0838F4B}" type="PERCENTAGE">
                      <a:rPr lang="ru-RU" sz="12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[ПРОЦЕНТ]</a:t>
                    </a:fld>
                    <a:endParaRPr lang="ru-RU" sz="1200" b="1" i="0" u="none" strike="noStrike" kern="1200" baseline="0" dirty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850269097169546"/>
                      <c:h val="0.103983938360121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D5E-4AA1-8560-22A5CE3B556D}"/>
                </c:ext>
              </c:extLst>
            </c:dLbl>
            <c:dLbl>
              <c:idx val="3"/>
              <c:layout>
                <c:manualLayout>
                  <c:x val="-0.29748203031273518"/>
                  <c:y val="-9.3378579431793618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948300852922955"/>
                      <c:h val="8.7420331948937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2D5E-4AA1-8560-22A5CE3B556D}"/>
                </c:ext>
              </c:extLst>
            </c:dLbl>
            <c:dLbl>
              <c:idx val="4"/>
              <c:layout>
                <c:manualLayout>
                  <c:x val="-4.0807935717310138E-2"/>
                  <c:y val="-0.1810793908011692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6F83707-364A-4BCE-A0C4-6DF0E8E3CD25}" type="CATEGORYNAME">
                      <a:rPr lang="ru-RU" sz="1200">
                        <a:solidFill>
                          <a:schemeClr val="tx1"/>
                        </a:solidFill>
                      </a:rPr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A8963C52-39C8-4E08-84E3-BEA896C5D26C}" type="PERCENTAGE">
                      <a:rPr lang="ru-RU" sz="1200" baseline="0">
                        <a:solidFill>
                          <a:schemeClr val="tx1"/>
                        </a:solidFill>
                      </a:rPr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578055918247118"/>
                      <c:h val="8.737488907184212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D5E-4AA1-8560-22A5CE3B556D}"/>
                </c:ext>
              </c:extLst>
            </c:dLbl>
            <c:dLbl>
              <c:idx val="5"/>
              <c:layout>
                <c:manualLayout>
                  <c:x val="9.8662951885547454E-2"/>
                  <c:y val="-2.323589381385469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F1F18C4-6E91-4040-ABDB-00583D97ED38}" type="CATEGORYNAME">
                      <a:rPr lang="ru-RU" sz="1200" b="1" dirty="0">
                        <a:solidFill>
                          <a:schemeClr val="tx1"/>
                        </a:solidFill>
                      </a:rPr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1200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76C72F07-DEBD-46A3-8D00-5F939B818674}" type="PERCENTAGE">
                      <a:rPr lang="ru-RU" sz="1200" b="1" baseline="0" dirty="0">
                        <a:solidFill>
                          <a:schemeClr val="tx1"/>
                        </a:solidFill>
                      </a:rPr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1200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326160987749295"/>
                      <c:h val="9.287041544619505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D5E-4AA1-8560-22A5CE3B556D}"/>
                </c:ext>
              </c:extLst>
            </c:dLbl>
            <c:dLbl>
              <c:idx val="6"/>
              <c:layout>
                <c:manualLayout>
                  <c:x val="0.10858951111813742"/>
                  <c:y val="0.1250462180888608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C98CB1-3DC3-463B-82A6-5F2FAD925AA7}" type="CATEGORYNAME">
                      <a:rPr lang="ru-RU" sz="1200" smtClean="0"/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417341257411315"/>
                      <c:h val="8.19870075269196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D5E-4AA1-8560-22A5CE3B556D}"/>
                </c:ext>
              </c:extLst>
            </c:dLbl>
            <c:dLbl>
              <c:idx val="7"/>
              <c:layout>
                <c:manualLayout>
                  <c:x val="0.16686573748505748"/>
                  <c:y val="3.4970253919757457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78958273495107"/>
                      <c:h val="8.29153652145406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D5E-4AA1-8560-22A5CE3B556D}"/>
                </c:ext>
              </c:extLst>
            </c:dLbl>
            <c:dLbl>
              <c:idx val="8"/>
              <c:layout>
                <c:manualLayout>
                  <c:x val="8.4460184025662369E-2"/>
                  <c:y val="0.1565827503536747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7566D3-0E93-41A3-B6C2-B0C7C544CAA7}" type="CATEGORYNAME">
                      <a:rPr lang="ru-RU" sz="12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1200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19609708-40F2-4DFF-966F-000B472F6B88}" type="PERCENTAGE">
                      <a:rPr lang="ru-RU" sz="12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1200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106056753554313"/>
                      <c:h val="9.42149887682145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D5E-4AA1-8560-22A5CE3B556D}"/>
                </c:ext>
              </c:extLst>
            </c:dLbl>
            <c:dLbl>
              <c:idx val="9"/>
              <c:layout>
                <c:manualLayout>
                  <c:x val="0.21089800570889453"/>
                  <c:y val="0.11779974498175899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688377839019292"/>
                      <c:h val="8.4158984125958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D5E-4AA1-8560-22A5CE3B556D}"/>
                </c:ext>
              </c:extLst>
            </c:dLbl>
            <c:dLbl>
              <c:idx val="10"/>
              <c:layout>
                <c:manualLayout>
                  <c:x val="0.17735337831416897"/>
                  <c:y val="0.30911755126157997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590004288870042"/>
                      <c:h val="0.1224998454845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2D5E-4AA1-8560-22A5CE3B556D}"/>
                </c:ext>
              </c:extLst>
            </c:dLbl>
            <c:dLbl>
              <c:idx val="11"/>
              <c:layout>
                <c:manualLayout>
                  <c:x val="0.13695296386560038"/>
                  <c:y val="0.16113408696604251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629354394445272"/>
                      <c:h val="7.02239275682043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D5E-4AA1-8560-22A5CE3B556D}"/>
                </c:ext>
              </c:extLst>
            </c:dLbl>
            <c:dLbl>
              <c:idx val="12"/>
              <c:layout>
                <c:manualLayout>
                  <c:x val="6.8063012077626992E-3"/>
                  <c:y val="0.223915270686909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501718318604624"/>
                      <c:h val="7.78124649186870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2D5E-4AA1-8560-22A5CE3B556D}"/>
                </c:ext>
              </c:extLst>
            </c:dLbl>
            <c:dLbl>
              <c:idx val="13"/>
              <c:layout>
                <c:manualLayout>
                  <c:x val="-0.25972044926586546"/>
                  <c:y val="0.1733533383535085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719873933501775"/>
                      <c:h val="8.85932283132841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D5E-4AA1-8560-22A5CE3B556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Лист1!$A$2:$A$15</c:f>
              <c:strCache>
                <c:ptCount val="7"/>
                <c:pt idx="0">
                  <c:v>Ставропольский край</c:v>
                </c:pt>
                <c:pt idx="1">
                  <c:v>Чеченская Республика*</c:v>
                </c:pt>
                <c:pt idx="2">
                  <c:v>Республика Дагестан</c:v>
                </c:pt>
                <c:pt idx="3">
                  <c:v>Республика Северная Осетия-Алания</c:v>
                </c:pt>
                <c:pt idx="4">
                  <c:v>Кабардино-Балкарская Республика</c:v>
                </c:pt>
                <c:pt idx="5">
                  <c:v>Карачаево-Черкесская Республика</c:v>
                </c:pt>
                <c:pt idx="6">
                  <c:v>Республика Ингушетия*</c:v>
                </c:pt>
              </c:strCache>
            </c:strRef>
          </c:cat>
          <c:val>
            <c:numRef>
              <c:f>Лист1!$B$2:$B$15</c:f>
              <c:numCache>
                <c:formatCode>_-* #\ ##0.00\ _₽_-;\-* #\ ##0.00\ _₽_-;_-* "-"??\ _₽_-;_-@_-</c:formatCode>
                <c:ptCount val="14"/>
                <c:pt idx="0">
                  <c:v>7399187753.0599957</c:v>
                </c:pt>
                <c:pt idx="1">
                  <c:v>2520631596.1800003</c:v>
                </c:pt>
                <c:pt idx="2">
                  <c:v>2404270762.0599995</c:v>
                </c:pt>
                <c:pt idx="3">
                  <c:v>442561477.75</c:v>
                </c:pt>
                <c:pt idx="4">
                  <c:v>227265724.88999999</c:v>
                </c:pt>
                <c:pt idx="5">
                  <c:v>196888005.64000002</c:v>
                </c:pt>
                <c:pt idx="6">
                  <c:v>62538506.100000001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E-4AA1-8560-22A5CE3B5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baseline="0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u="none" strike="noStrike" kern="1200" baseline="0" dirty="0" smtClean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Топ-10 </a:t>
            </a:r>
            <a:r>
              <a:rPr lang="ru-RU" sz="2400" b="1" i="0" u="none" strike="noStrike" kern="1200" baseline="0" dirty="0" smtClean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крупнейших заказчиков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44546A"/>
                </a:solidFill>
              </a:defRPr>
            </a:pPr>
            <a:r>
              <a:rPr lang="ru-RU" sz="1800" b="1" i="0" u="none" strike="noStrike" kern="1200" baseline="0" dirty="0" smtClean="0">
                <a:solidFill>
                  <a:srgbClr val="44546A"/>
                </a:solidFill>
                <a:effectLst/>
                <a:latin typeface="+mn-lt"/>
                <a:ea typeface="+mn-ea"/>
                <a:cs typeface="+mn-cs"/>
              </a:rPr>
              <a:t>по </a:t>
            </a:r>
            <a:r>
              <a:rPr lang="ru-RU" sz="1800" b="1" i="0" u="none" strike="noStrike" kern="1200" baseline="0" dirty="0" smtClean="0">
                <a:solidFill>
                  <a:srgbClr val="44546A"/>
                </a:solidFill>
                <a:effectLst/>
                <a:latin typeface="+mn-lt"/>
                <a:ea typeface="+mn-ea"/>
                <a:cs typeface="+mn-cs"/>
              </a:rPr>
              <a:t>объему за</a:t>
            </a:r>
            <a:r>
              <a:rPr lang="ru-RU" sz="1800" b="1" i="0" baseline="0" dirty="0" smtClean="0">
                <a:effectLst/>
              </a:rPr>
              <a:t>купок (млн руб.)</a:t>
            </a:r>
            <a:endParaRPr lang="ru-RU" dirty="0"/>
          </a:p>
        </c:rich>
      </c:tx>
      <c:layout>
        <c:manualLayout>
          <c:xMode val="edge"/>
          <c:yMode val="edge"/>
          <c:x val="0.18270668674675353"/>
          <c:y val="7.02450781272050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128" b="1" i="0" u="none" strike="noStrike" kern="1200" baseline="0">
              <a:solidFill>
                <a:srgbClr val="44546A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894279035433069"/>
          <c:y val="0.20907226234304274"/>
          <c:w val="0.39662830234845114"/>
          <c:h val="0.698434004095512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ООО "РН-БУРЕНИЕ"</c:v>
                </c:pt>
                <c:pt idx="1">
                  <c:v>ОАО "ИРБИТСКИЙ МОЛОЧНЫЙ ЗАВОД"</c:v>
                </c:pt>
                <c:pt idx="2">
                  <c:v>ПАО СБЕРБАНК</c:v>
                </c:pt>
                <c:pt idx="3">
                  <c:v>ПАО "ФСК ЕЭС"</c:v>
                </c:pt>
                <c:pt idx="4">
                  <c:v>АО "ОЭК"</c:v>
                </c:pt>
                <c:pt idx="5">
                  <c:v>АО "РОССЕЛЬХОЗБАНК"</c:v>
                </c:pt>
                <c:pt idx="6">
                  <c:v>ПАО "ГАЗПРОМ"</c:v>
                </c:pt>
                <c:pt idx="7">
                  <c:v>ПАО "РОСТЕЛЕКОМ"</c:v>
                </c:pt>
                <c:pt idx="8">
                  <c:v>ПАО "ФГК "РУСГИДРО"</c:v>
                </c:pt>
                <c:pt idx="9">
                  <c:v>ООО "РН-ВАНКОР"</c:v>
                </c:pt>
              </c:strCache>
            </c:strRef>
          </c:cat>
          <c:val>
            <c:numRef>
              <c:f>Лист1!$B$2:$B$11</c:f>
              <c:numCache>
                <c:formatCode>_(* #,##0.00_);_(* \(#,##0.00\);_(* "-"??_);_(@_)</c:formatCode>
                <c:ptCount val="10"/>
                <c:pt idx="0">
                  <c:v>26111851.420000002</c:v>
                </c:pt>
                <c:pt idx="1">
                  <c:v>27534000</c:v>
                </c:pt>
                <c:pt idx="2">
                  <c:v>54176789</c:v>
                </c:pt>
                <c:pt idx="3">
                  <c:v>96076792.049999997</c:v>
                </c:pt>
                <c:pt idx="4">
                  <c:v>139198352.62</c:v>
                </c:pt>
                <c:pt idx="5">
                  <c:v>160990435.84</c:v>
                </c:pt>
                <c:pt idx="6">
                  <c:v>216141270</c:v>
                </c:pt>
                <c:pt idx="7">
                  <c:v>393989766.42999899</c:v>
                </c:pt>
                <c:pt idx="8">
                  <c:v>396591697.78999901</c:v>
                </c:pt>
                <c:pt idx="9">
                  <c:v>828692098.01999998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C-4C4F-9D16-8FCE6B755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68149376"/>
        <c:axId val="258348976"/>
      </c:barChart>
      <c:catAx>
        <c:axId val="268149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8348976"/>
        <c:crosses val="autoZero"/>
        <c:auto val="1"/>
        <c:lblAlgn val="ctr"/>
        <c:lblOffset val="100"/>
        <c:noMultiLvlLbl val="0"/>
      </c:catAx>
      <c:valAx>
        <c:axId val="2583489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cross"/>
        <c:minorTickMark val="none"/>
        <c:tickLblPos val="low"/>
        <c:crossAx val="26814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baseline="0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u="none" strike="noStrike" kern="1200" baseline="0" dirty="0" smtClean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Топ-10 </a:t>
            </a:r>
            <a:r>
              <a:rPr lang="ru-RU" sz="2400" b="1" i="0" u="none" strike="noStrike" kern="1200" baseline="0" dirty="0" smtClean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поставщиков – субъектов МСП </a:t>
            </a:r>
            <a:endParaRPr lang="ru-RU" sz="2400" b="1" i="0" u="none" strike="noStrike" kern="1200" baseline="0" dirty="0" smtClean="0">
              <a:solidFill>
                <a:srgbClr val="C03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44546A"/>
                </a:solidFill>
              </a:defRPr>
            </a:pPr>
            <a:r>
              <a:rPr lang="ru-RU" sz="1800" b="1" i="0" u="none" strike="noStrike" kern="1200" baseline="0" dirty="0" smtClean="0">
                <a:solidFill>
                  <a:srgbClr val="44546A"/>
                </a:solidFill>
                <a:effectLst/>
                <a:latin typeface="+mn-lt"/>
                <a:ea typeface="+mn-ea"/>
                <a:cs typeface="+mn-cs"/>
              </a:rPr>
              <a:t>по объему за</a:t>
            </a:r>
            <a:r>
              <a:rPr lang="ru-RU" sz="1800" b="1" i="0" baseline="0" dirty="0" smtClean="0">
                <a:effectLst/>
              </a:rPr>
              <a:t>купок (млн руб.)</a:t>
            </a:r>
            <a:endParaRPr lang="ru-RU" dirty="0"/>
          </a:p>
        </c:rich>
      </c:tx>
      <c:layout>
        <c:manualLayout>
          <c:xMode val="edge"/>
          <c:yMode val="edge"/>
          <c:x val="0.1247278486677485"/>
          <c:y val="4.831963968816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128" b="1" i="0" u="none" strike="noStrike" kern="1200" baseline="0">
              <a:solidFill>
                <a:srgbClr val="44546A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894279035433069"/>
          <c:y val="0.20907226234304274"/>
          <c:w val="0.39662830234845114"/>
          <c:h val="0.698434004095512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ООО"МОНТАЖСПЕЦСТРОЙ"</c:v>
                </c:pt>
                <c:pt idx="1">
                  <c:v>ООО ЧОО ЛЕГИОНЕР</c:v>
                </c:pt>
                <c:pt idx="2">
                  <c:v>ООО СТРОИТЕЛЬНАЯ КОМПАНИЯ "ЭНЕРГОПРОГРЕСС"</c:v>
                </c:pt>
                <c:pt idx="3">
                  <c:v>ООО"ЖИЛИЩНО-КОММУНАЛЬНЫЙ СЕРВИС"</c:v>
                </c:pt>
                <c:pt idx="4">
                  <c:v>ООО ЧАСТНАЯ ОХРАННАЯ ОРГАНИЗАЦИЯ "ЭДЕЛЬВЕЙС"</c:v>
                </c:pt>
                <c:pt idx="5">
                  <c:v>ООО "ЮГЭКСПОРТ"</c:v>
                </c:pt>
                <c:pt idx="6">
                  <c:v>ООО "ТЕХСТРОЙ"</c:v>
                </c:pt>
                <c:pt idx="7">
                  <c:v>ООО "ТЕХНОСНАБ"</c:v>
                </c:pt>
                <c:pt idx="8">
                  <c:v>ООО "ДАГСПЕЦСТРОЙСЕРВИС"</c:v>
                </c:pt>
                <c:pt idx="9">
                  <c:v>ООО "ГЛОБУС"</c:v>
                </c:pt>
              </c:strCache>
            </c:strRef>
          </c:cat>
          <c:val>
            <c:numRef>
              <c:f>Лист1!$B$2:$B$11</c:f>
              <c:numCache>
                <c:formatCode>_-* #\ ##0.00\ _₽_-;\-* #\ ##0.00\ _₽_-;_-* "-"??\ _₽_-;_-@_-</c:formatCode>
                <c:ptCount val="10"/>
                <c:pt idx="0">
                  <c:v>36500000</c:v>
                </c:pt>
                <c:pt idx="1">
                  <c:v>54176789</c:v>
                </c:pt>
                <c:pt idx="2">
                  <c:v>85246864.060000002</c:v>
                </c:pt>
                <c:pt idx="3">
                  <c:v>131831330.13</c:v>
                </c:pt>
                <c:pt idx="4">
                  <c:v>135072000</c:v>
                </c:pt>
                <c:pt idx="5">
                  <c:v>140667070.22</c:v>
                </c:pt>
                <c:pt idx="6">
                  <c:v>153097425.28999999</c:v>
                </c:pt>
                <c:pt idx="7">
                  <c:v>216141270</c:v>
                </c:pt>
                <c:pt idx="8">
                  <c:v>281409242.62</c:v>
                </c:pt>
                <c:pt idx="9">
                  <c:v>828692098.01999998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2-45CE-A809-C00F3662A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68149376"/>
        <c:axId val="258348976"/>
      </c:barChart>
      <c:catAx>
        <c:axId val="268149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8348976"/>
        <c:crosses val="autoZero"/>
        <c:auto val="1"/>
        <c:lblAlgn val="ctr"/>
        <c:lblOffset val="100"/>
        <c:noMultiLvlLbl val="0"/>
      </c:catAx>
      <c:valAx>
        <c:axId val="2583489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_₽_-;\-* #\ ##0.00\ _₽_-;_-* &quot;-&quot;??\ _₽_-;_-@_-" sourceLinked="1"/>
        <c:majorTickMark val="cross"/>
        <c:minorTickMark val="none"/>
        <c:tickLblPos val="low"/>
        <c:crossAx val="26814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9599DF-0EC3-4A4F-9F46-C14A37683FFB}" type="doc">
      <dgm:prSet loTypeId="urn:microsoft.com/office/officeart/2009/3/layout/StepUp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13E19D-7EA0-496E-821A-FEFA5A11C785}">
      <dgm:prSet phldrT="[Текст]" custT="1"/>
      <dgm:spPr/>
      <dgm:t>
        <a:bodyPr/>
        <a:lstStyle/>
        <a:p>
          <a:r>
            <a:rPr lang="ru-RU" sz="2400" b="1" dirty="0" smtClean="0"/>
            <a:t>Финансовая поддержка </a:t>
          </a:r>
          <a:endParaRPr lang="ru-RU" sz="2400" dirty="0"/>
        </a:p>
      </dgm:t>
    </dgm:pt>
    <dgm:pt modelId="{D781038A-BCE0-431D-A756-95B10BA115A0}" type="parTrans" cxnId="{B6CB41D8-663A-49F0-88BC-81AF36632C0D}">
      <dgm:prSet/>
      <dgm:spPr/>
      <dgm:t>
        <a:bodyPr/>
        <a:lstStyle/>
        <a:p>
          <a:endParaRPr lang="ru-RU" sz="1600"/>
        </a:p>
      </dgm:t>
    </dgm:pt>
    <dgm:pt modelId="{1D5B9F63-47FF-42D7-8C73-0E3A31CED762}" type="sibTrans" cxnId="{B6CB41D8-663A-49F0-88BC-81AF36632C0D}">
      <dgm:prSet/>
      <dgm:spPr/>
      <dgm:t>
        <a:bodyPr/>
        <a:lstStyle/>
        <a:p>
          <a:endParaRPr lang="ru-RU" sz="1600"/>
        </a:p>
      </dgm:t>
    </dgm:pt>
    <dgm:pt modelId="{2C5D4E80-BB11-4264-82D6-A6B748517464}">
      <dgm:prSet phldrT="[Текст]"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предоставление поручительств в рамках «Программы 6,5%» с максимальным снижением ставки</a:t>
          </a:r>
          <a:endParaRPr lang="ru-RU" sz="1800" dirty="0"/>
        </a:p>
      </dgm:t>
    </dgm:pt>
    <dgm:pt modelId="{467BB588-B65C-472E-84FB-5F4A1963FDDF}" type="parTrans" cxnId="{51E782B7-2459-46B5-AE16-6ABAC1136D37}">
      <dgm:prSet/>
      <dgm:spPr/>
      <dgm:t>
        <a:bodyPr/>
        <a:lstStyle/>
        <a:p>
          <a:endParaRPr lang="ru-RU" sz="1600"/>
        </a:p>
      </dgm:t>
    </dgm:pt>
    <dgm:pt modelId="{6509B832-6AEF-40B8-B871-01FAF4B01E01}" type="sibTrans" cxnId="{51E782B7-2459-46B5-AE16-6ABAC1136D37}">
      <dgm:prSet/>
      <dgm:spPr/>
      <dgm:t>
        <a:bodyPr/>
        <a:lstStyle/>
        <a:p>
          <a:endParaRPr lang="ru-RU" sz="1600"/>
        </a:p>
      </dgm:t>
    </dgm:pt>
    <dgm:pt modelId="{A5E51A46-AC81-49E8-B05E-0AE802D95EC3}">
      <dgm:prSet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предоставление МСП-банком гарантий для участия в закупках и исполнения договоров в рамках Закона № 223-ФЗ</a:t>
          </a:r>
          <a:endParaRPr lang="ru-RU" sz="1800" b="1" i="1" dirty="0">
            <a:latin typeface="Arial Narrow" panose="020B0606020202030204" pitchFamily="34" charset="0"/>
          </a:endParaRPr>
        </a:p>
      </dgm:t>
    </dgm:pt>
    <dgm:pt modelId="{9057C7FD-DAF5-4C57-B867-E1AFAC4545B9}" type="parTrans" cxnId="{83CCEE61-0C89-4E7D-A73E-CD8726C916E6}">
      <dgm:prSet/>
      <dgm:spPr/>
      <dgm:t>
        <a:bodyPr/>
        <a:lstStyle/>
        <a:p>
          <a:endParaRPr lang="ru-RU" sz="1600"/>
        </a:p>
      </dgm:t>
    </dgm:pt>
    <dgm:pt modelId="{2BC8CD3F-39ED-4EB9-B9DF-138C311D65F1}" type="sibTrans" cxnId="{83CCEE61-0C89-4E7D-A73E-CD8726C916E6}">
      <dgm:prSet/>
      <dgm:spPr/>
      <dgm:t>
        <a:bodyPr/>
        <a:lstStyle/>
        <a:p>
          <a:endParaRPr lang="ru-RU" sz="1600"/>
        </a:p>
      </dgm:t>
    </dgm:pt>
    <dgm:pt modelId="{764122A8-D8D8-467B-BD87-CD8A762D3B06}">
      <dgm:prSet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прямое кредитование МСП-банком субъектов МСП в целях участия в закупках</a:t>
          </a:r>
          <a:endParaRPr lang="ru-RU" sz="1800" b="1" i="1" dirty="0">
            <a:latin typeface="Arial Narrow" panose="020B0606020202030204" pitchFamily="34" charset="0"/>
          </a:endParaRPr>
        </a:p>
      </dgm:t>
    </dgm:pt>
    <dgm:pt modelId="{6F94E432-E6D1-4DD4-8B33-EC40FABCCDC6}" type="parTrans" cxnId="{A4CA8557-BF9E-4EFD-A775-107267654787}">
      <dgm:prSet/>
      <dgm:spPr/>
      <dgm:t>
        <a:bodyPr/>
        <a:lstStyle/>
        <a:p>
          <a:endParaRPr lang="ru-RU" sz="1600"/>
        </a:p>
      </dgm:t>
    </dgm:pt>
    <dgm:pt modelId="{BB4E09DC-9F13-4033-B1D7-E584B316EDA2}" type="sibTrans" cxnId="{A4CA8557-BF9E-4EFD-A775-107267654787}">
      <dgm:prSet/>
      <dgm:spPr/>
      <dgm:t>
        <a:bodyPr/>
        <a:lstStyle/>
        <a:p>
          <a:endParaRPr lang="ru-RU" sz="1600"/>
        </a:p>
      </dgm:t>
    </dgm:pt>
    <dgm:pt modelId="{E9D703C4-AC68-4396-B614-6FD342E66D25}">
      <dgm:prSet custT="1"/>
      <dgm:spPr/>
      <dgm:t>
        <a:bodyPr/>
        <a:lstStyle/>
        <a:p>
          <a:r>
            <a:rPr lang="ru-RU" altLang="ru-RU" sz="1800" b="1" i="1" dirty="0" smtClean="0">
              <a:latin typeface="Arial Narrow" panose="020B0606020202030204" pitchFamily="34" charset="0"/>
            </a:rPr>
            <a:t>расширение сети банков-партнеров</a:t>
          </a:r>
          <a:endParaRPr lang="ru-RU" altLang="ru-RU" sz="1800" b="1" i="1" dirty="0">
            <a:latin typeface="Arial Narrow" panose="020B0606020202030204" pitchFamily="34" charset="0"/>
          </a:endParaRPr>
        </a:p>
      </dgm:t>
    </dgm:pt>
    <dgm:pt modelId="{ED96FF03-BD80-4C56-B758-7FD51FD4BA1A}" type="parTrans" cxnId="{5AFEC77B-E7D8-4421-9564-3B30CDA3D048}">
      <dgm:prSet/>
      <dgm:spPr/>
      <dgm:t>
        <a:bodyPr/>
        <a:lstStyle/>
        <a:p>
          <a:endParaRPr lang="ru-RU" sz="1600"/>
        </a:p>
      </dgm:t>
    </dgm:pt>
    <dgm:pt modelId="{ACD94E6A-8E0C-4AB2-858E-4322414E583B}" type="sibTrans" cxnId="{5AFEC77B-E7D8-4421-9564-3B30CDA3D048}">
      <dgm:prSet/>
      <dgm:spPr/>
      <dgm:t>
        <a:bodyPr/>
        <a:lstStyle/>
        <a:p>
          <a:endParaRPr lang="ru-RU" sz="1600"/>
        </a:p>
      </dgm:t>
    </dgm:pt>
    <dgm:pt modelId="{A644EA4F-993E-4616-9CB2-04C6FD45C40B}">
      <dgm:prSet phldrT="[Текст]" custT="1"/>
      <dgm:spPr/>
      <dgm:t>
        <a:bodyPr/>
        <a:lstStyle/>
        <a:p>
          <a:r>
            <a:rPr lang="ru-RU" sz="2400" b="1" dirty="0" smtClean="0"/>
            <a:t>Бизнес-навигатор</a:t>
          </a:r>
          <a:endParaRPr lang="ru-RU" sz="2400" dirty="0"/>
        </a:p>
      </dgm:t>
    </dgm:pt>
    <dgm:pt modelId="{8AA00EF6-64AD-4A96-AF14-F09311064080}" type="parTrans" cxnId="{EDAE83F3-C0F6-45E9-B197-F97DE57218F0}">
      <dgm:prSet/>
      <dgm:spPr/>
      <dgm:t>
        <a:bodyPr/>
        <a:lstStyle/>
        <a:p>
          <a:endParaRPr lang="ru-RU" sz="1600"/>
        </a:p>
      </dgm:t>
    </dgm:pt>
    <dgm:pt modelId="{FD367C3C-1385-4584-A969-A51B2B7DA564}" type="sibTrans" cxnId="{EDAE83F3-C0F6-45E9-B197-F97DE57218F0}">
      <dgm:prSet/>
      <dgm:spPr/>
      <dgm:t>
        <a:bodyPr/>
        <a:lstStyle/>
        <a:p>
          <a:endParaRPr lang="ru-RU" sz="1600"/>
        </a:p>
      </dgm:t>
    </dgm:pt>
    <dgm:pt modelId="{B767776A-464F-4486-90E8-CD8596A4F10B}">
      <dgm:prSet phldrT="[Текст]"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консолидация информации о всех формах поддержки (имущественной поддержке, специализированных продуктах банков, региональной инфраструктуре поддержки)</a:t>
          </a:r>
          <a:endParaRPr lang="ru-RU" sz="1800" b="1" dirty="0"/>
        </a:p>
      </dgm:t>
    </dgm:pt>
    <dgm:pt modelId="{7067DF76-53F6-47AD-A6E4-FBE701C34AE7}" type="parTrans" cxnId="{78A6999B-9424-4193-A903-8910CBD89B9A}">
      <dgm:prSet/>
      <dgm:spPr/>
      <dgm:t>
        <a:bodyPr/>
        <a:lstStyle/>
        <a:p>
          <a:endParaRPr lang="ru-RU" sz="1600"/>
        </a:p>
      </dgm:t>
    </dgm:pt>
    <dgm:pt modelId="{39D086A5-2F64-4E49-9C2F-1AD13091A1B2}" type="sibTrans" cxnId="{78A6999B-9424-4193-A903-8910CBD89B9A}">
      <dgm:prSet/>
      <dgm:spPr/>
      <dgm:t>
        <a:bodyPr/>
        <a:lstStyle/>
        <a:p>
          <a:endParaRPr lang="ru-RU" sz="1600"/>
        </a:p>
      </dgm:t>
    </dgm:pt>
    <dgm:pt modelId="{8AA417D0-952E-4DF9-B60E-A3471224042A}">
      <dgm:prSet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возможность выбора сферы бизнеса, города, района города, места расположения (территории);</a:t>
          </a:r>
          <a:endParaRPr lang="ru-RU" sz="1800" b="1" i="1" dirty="0">
            <a:latin typeface="Arial Narrow" panose="020B0606020202030204" pitchFamily="34" charset="0"/>
          </a:endParaRPr>
        </a:p>
      </dgm:t>
    </dgm:pt>
    <dgm:pt modelId="{B735580A-AA9A-4035-8B92-2E6EFE94F39E}" type="parTrans" cxnId="{CA82305A-1B4A-41F8-A3B1-401E6171DA45}">
      <dgm:prSet/>
      <dgm:spPr/>
      <dgm:t>
        <a:bodyPr/>
        <a:lstStyle/>
        <a:p>
          <a:endParaRPr lang="ru-RU" sz="1600"/>
        </a:p>
      </dgm:t>
    </dgm:pt>
    <dgm:pt modelId="{B9EC3B88-7305-45A5-B95F-8F37C0BC2D0E}" type="sibTrans" cxnId="{CA82305A-1B4A-41F8-A3B1-401E6171DA45}">
      <dgm:prSet/>
      <dgm:spPr/>
      <dgm:t>
        <a:bodyPr/>
        <a:lstStyle/>
        <a:p>
          <a:endParaRPr lang="ru-RU" sz="1600"/>
        </a:p>
      </dgm:t>
    </dgm:pt>
    <dgm:pt modelId="{802FBCCA-328F-4E80-BC46-EDE5779CDD9D}">
      <dgm:prSet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возможность разработки примерного бизнес-плана, привязанного к конкретному месту (территории), а также шаблона бизнес-плана для самостоятельного заполнения</a:t>
          </a:r>
          <a:endParaRPr lang="ru-RU" sz="1800" b="1" i="1" dirty="0">
            <a:latin typeface="Arial Narrow" panose="020B0606020202030204" pitchFamily="34" charset="0"/>
          </a:endParaRPr>
        </a:p>
      </dgm:t>
    </dgm:pt>
    <dgm:pt modelId="{AC026900-B46D-4A86-99EC-A488A35F0491}" type="parTrans" cxnId="{D4A43BF9-1A5E-4FA5-BC88-FE4B8C654894}">
      <dgm:prSet/>
      <dgm:spPr/>
      <dgm:t>
        <a:bodyPr/>
        <a:lstStyle/>
        <a:p>
          <a:endParaRPr lang="ru-RU" sz="1600"/>
        </a:p>
      </dgm:t>
    </dgm:pt>
    <dgm:pt modelId="{97032769-8BDA-4D52-938C-EF3633A65C6F}" type="sibTrans" cxnId="{D4A43BF9-1A5E-4FA5-BC88-FE4B8C654894}">
      <dgm:prSet/>
      <dgm:spPr/>
      <dgm:t>
        <a:bodyPr/>
        <a:lstStyle/>
        <a:p>
          <a:endParaRPr lang="ru-RU" sz="1600"/>
        </a:p>
      </dgm:t>
    </dgm:pt>
    <dgm:pt modelId="{45D59DD5-C5C2-4A70-88F9-4849DCD07457}">
      <dgm:prSet custT="1"/>
      <dgm:spPr/>
      <dgm:t>
        <a:bodyPr/>
        <a:lstStyle/>
        <a:p>
          <a:r>
            <a:rPr lang="ru-RU" sz="2400" b="1" dirty="0" smtClean="0"/>
            <a:t>Закупки</a:t>
          </a:r>
          <a:endParaRPr lang="ru-RU" altLang="ru-RU" sz="2400" b="1" dirty="0"/>
        </a:p>
      </dgm:t>
    </dgm:pt>
    <dgm:pt modelId="{E6A5E58B-B7B0-4783-88C8-7B37D44E9FD5}" type="parTrans" cxnId="{879E25B8-FB3F-4871-9B47-861D54E89456}">
      <dgm:prSet/>
      <dgm:spPr/>
      <dgm:t>
        <a:bodyPr/>
        <a:lstStyle/>
        <a:p>
          <a:endParaRPr lang="ru-RU" sz="1600"/>
        </a:p>
      </dgm:t>
    </dgm:pt>
    <dgm:pt modelId="{C8A6A5B8-1FA2-4292-BA52-22A1117B7510}" type="sibTrans" cxnId="{879E25B8-FB3F-4871-9B47-861D54E89456}">
      <dgm:prSet/>
      <dgm:spPr/>
      <dgm:t>
        <a:bodyPr/>
        <a:lstStyle/>
        <a:p>
          <a:endParaRPr lang="ru-RU" sz="1600"/>
        </a:p>
      </dgm:t>
    </dgm:pt>
    <dgm:pt modelId="{2114E43B-DAB3-4E77-A3AF-8042A384E6B5}">
      <dgm:prSet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формирование двухуровневой системы контроля закупок у субъектов МСП</a:t>
          </a:r>
          <a:endParaRPr lang="ru-RU" sz="1800" dirty="0"/>
        </a:p>
      </dgm:t>
    </dgm:pt>
    <dgm:pt modelId="{E9236A29-7511-47EA-9A06-9FED97B16777}" type="parTrans" cxnId="{159530A8-18B7-463B-801D-5A2EA443DCD7}">
      <dgm:prSet/>
      <dgm:spPr/>
      <dgm:t>
        <a:bodyPr/>
        <a:lstStyle/>
        <a:p>
          <a:endParaRPr lang="ru-RU" sz="1600"/>
        </a:p>
      </dgm:t>
    </dgm:pt>
    <dgm:pt modelId="{911D9964-5335-4FB9-B9E6-0F915C68D99F}" type="sibTrans" cxnId="{159530A8-18B7-463B-801D-5A2EA443DCD7}">
      <dgm:prSet/>
      <dgm:spPr/>
      <dgm:t>
        <a:bodyPr/>
        <a:lstStyle/>
        <a:p>
          <a:endParaRPr lang="ru-RU" sz="1600"/>
        </a:p>
      </dgm:t>
    </dgm:pt>
    <dgm:pt modelId="{07CEBCD6-247B-432D-8AA9-AB3E2B36D1EF}">
      <dgm:prSet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повышение информированности о номенклатуре закупок </a:t>
          </a:r>
          <a:endParaRPr lang="ru-RU" sz="1800" b="1" i="1" dirty="0">
            <a:latin typeface="Arial Narrow" panose="020B0606020202030204" pitchFamily="34" charset="0"/>
          </a:endParaRPr>
        </a:p>
      </dgm:t>
    </dgm:pt>
    <dgm:pt modelId="{45CF3356-AC80-49D8-8037-3DA6284520AC}" type="parTrans" cxnId="{A886627E-CFA8-42D5-A433-2576BED45F80}">
      <dgm:prSet/>
      <dgm:spPr/>
      <dgm:t>
        <a:bodyPr/>
        <a:lstStyle/>
        <a:p>
          <a:endParaRPr lang="ru-RU" sz="1600"/>
        </a:p>
      </dgm:t>
    </dgm:pt>
    <dgm:pt modelId="{CA0C820E-23A4-4139-B146-2A1F8AB3A666}" type="sibTrans" cxnId="{A886627E-CFA8-42D5-A433-2576BED45F80}">
      <dgm:prSet/>
      <dgm:spPr/>
      <dgm:t>
        <a:bodyPr/>
        <a:lstStyle/>
        <a:p>
          <a:endParaRPr lang="ru-RU" sz="1600"/>
        </a:p>
      </dgm:t>
    </dgm:pt>
    <dgm:pt modelId="{DAFC70B0-7964-43A5-A242-A963D5B4D25A}">
      <dgm:prSet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сокращенные сроки заключения договора и оплаты</a:t>
          </a:r>
          <a:endParaRPr lang="ru-RU" sz="1800" b="1" i="1" dirty="0">
            <a:latin typeface="Arial Narrow" panose="020B0606020202030204" pitchFamily="34" charset="0"/>
          </a:endParaRPr>
        </a:p>
      </dgm:t>
    </dgm:pt>
    <dgm:pt modelId="{DF4078E5-77D6-49EB-B63E-2686BE56B561}" type="parTrans" cxnId="{22CA76E3-74B9-4A30-B840-D4ED2B9AC14F}">
      <dgm:prSet/>
      <dgm:spPr/>
      <dgm:t>
        <a:bodyPr/>
        <a:lstStyle/>
        <a:p>
          <a:endParaRPr lang="ru-RU" sz="1600"/>
        </a:p>
      </dgm:t>
    </dgm:pt>
    <dgm:pt modelId="{1976A74C-0FDF-44FE-9711-6BB5482C6BCA}" type="sibTrans" cxnId="{22CA76E3-74B9-4A30-B840-D4ED2B9AC14F}">
      <dgm:prSet/>
      <dgm:spPr/>
      <dgm:t>
        <a:bodyPr/>
        <a:lstStyle/>
        <a:p>
          <a:endParaRPr lang="ru-RU" sz="1600"/>
        </a:p>
      </dgm:t>
    </dgm:pt>
    <dgm:pt modelId="{11781AA2-6844-418D-B284-3D7F5ED9C9BA}">
      <dgm:prSet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формирование достоверных данных с использованием Единого реестра субъектов МСП</a:t>
          </a:r>
        </a:p>
      </dgm:t>
    </dgm:pt>
    <dgm:pt modelId="{655BD57B-0317-421C-8D85-F2ED739AE456}" type="parTrans" cxnId="{5EFFAB3C-3A4D-49D6-BBBE-6FB46B5D4CE6}">
      <dgm:prSet/>
      <dgm:spPr/>
      <dgm:t>
        <a:bodyPr/>
        <a:lstStyle/>
        <a:p>
          <a:endParaRPr lang="ru-RU" sz="1600"/>
        </a:p>
      </dgm:t>
    </dgm:pt>
    <dgm:pt modelId="{AEBCA690-0081-4843-B928-01A29F6F2A20}" type="sibTrans" cxnId="{5EFFAB3C-3A4D-49D6-BBBE-6FB46B5D4CE6}">
      <dgm:prSet/>
      <dgm:spPr/>
      <dgm:t>
        <a:bodyPr/>
        <a:lstStyle/>
        <a:p>
          <a:endParaRPr lang="ru-RU" sz="1600"/>
        </a:p>
      </dgm:t>
    </dgm:pt>
    <dgm:pt modelId="{FF685096-039B-4488-87F9-6E2DA8814336}">
      <dgm:prSet custT="1"/>
      <dgm:spPr/>
      <dgm:t>
        <a:bodyPr/>
        <a:lstStyle/>
        <a:p>
          <a:r>
            <a:rPr lang="ru-RU" sz="1800" b="1" i="1" dirty="0" smtClean="0">
              <a:latin typeface="Arial Narrow" panose="020B0606020202030204" pitchFamily="34" charset="0"/>
            </a:rPr>
            <a:t>существенное наращивание объема закупок </a:t>
          </a:r>
          <a:endParaRPr lang="ru-RU" sz="1800" b="1" i="1" dirty="0">
            <a:latin typeface="Arial Narrow" panose="020B0606020202030204" pitchFamily="34" charset="0"/>
          </a:endParaRPr>
        </a:p>
      </dgm:t>
    </dgm:pt>
    <dgm:pt modelId="{36291D93-B86C-4961-9728-BC17FE163C06}" type="parTrans" cxnId="{740FDD99-323C-414D-BF8F-69DD842B82AE}">
      <dgm:prSet/>
      <dgm:spPr/>
      <dgm:t>
        <a:bodyPr/>
        <a:lstStyle/>
        <a:p>
          <a:endParaRPr lang="ru-RU" sz="1600"/>
        </a:p>
      </dgm:t>
    </dgm:pt>
    <dgm:pt modelId="{3A8F2BEE-D827-4E51-8357-8044B5A9DA8C}" type="sibTrans" cxnId="{740FDD99-323C-414D-BF8F-69DD842B82AE}">
      <dgm:prSet/>
      <dgm:spPr/>
      <dgm:t>
        <a:bodyPr/>
        <a:lstStyle/>
        <a:p>
          <a:endParaRPr lang="ru-RU" sz="1600"/>
        </a:p>
      </dgm:t>
    </dgm:pt>
    <dgm:pt modelId="{B0F906F3-89FD-425D-89E8-19F6303C882D}" type="pres">
      <dgm:prSet presAssocID="{FB9599DF-0EC3-4A4F-9F46-C14A37683FF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7B64D58-B0B5-4812-A9E8-014D2B0CFF08}" type="pres">
      <dgm:prSet presAssocID="{A644EA4F-993E-4616-9CB2-04C6FD45C40B}" presName="composite" presStyleCnt="0"/>
      <dgm:spPr/>
      <dgm:t>
        <a:bodyPr/>
        <a:lstStyle/>
        <a:p>
          <a:endParaRPr lang="ru-RU"/>
        </a:p>
      </dgm:t>
    </dgm:pt>
    <dgm:pt modelId="{ED958430-B882-4151-8B7D-DE8E335BC556}" type="pres">
      <dgm:prSet presAssocID="{A644EA4F-993E-4616-9CB2-04C6FD45C40B}" presName="LShape" presStyleLbl="alignNode1" presStyleIdx="0" presStyleCnt="5" custLinFactNeighborX="-1180" custLinFactNeighborY="-35756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28E76D04-AE5F-4296-A637-8AE1A6573AF5}" type="pres">
      <dgm:prSet presAssocID="{A644EA4F-993E-4616-9CB2-04C6FD45C40B}" presName="ParentText" presStyleLbl="revTx" presStyleIdx="0" presStyleCnt="3" custScaleX="108319" custScaleY="149321" custLinFactX="100000" custLinFactNeighborX="153323" custLinFactNeighborY="-388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561A4-32B5-433A-B81C-0F53835F9AF5}" type="pres">
      <dgm:prSet presAssocID="{A644EA4F-993E-4616-9CB2-04C6FD45C40B}" presName="Triangle" presStyleLbl="alignNode1" presStyleIdx="1" presStyleCnt="5" custLinFactNeighborX="-4750" custLinFactNeighborY="-76718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5E6CACAA-27A9-448B-A9B0-AB52C39F6D75}" type="pres">
      <dgm:prSet presAssocID="{FD367C3C-1385-4584-A969-A51B2B7DA564}" presName="sibTrans" presStyleCnt="0"/>
      <dgm:spPr/>
      <dgm:t>
        <a:bodyPr/>
        <a:lstStyle/>
        <a:p>
          <a:endParaRPr lang="ru-RU"/>
        </a:p>
      </dgm:t>
    </dgm:pt>
    <dgm:pt modelId="{748EA0B1-8069-4CE5-BB54-ECFAD2DBD3C2}" type="pres">
      <dgm:prSet presAssocID="{FD367C3C-1385-4584-A969-A51B2B7DA564}" presName="space" presStyleCnt="0"/>
      <dgm:spPr/>
      <dgm:t>
        <a:bodyPr/>
        <a:lstStyle/>
        <a:p>
          <a:endParaRPr lang="ru-RU"/>
        </a:p>
      </dgm:t>
    </dgm:pt>
    <dgm:pt modelId="{A1FE5191-3EA7-48A8-866B-982F1A4861DE}" type="pres">
      <dgm:prSet presAssocID="{2613E19D-7EA0-496E-821A-FEFA5A11C785}" presName="composite" presStyleCnt="0"/>
      <dgm:spPr/>
      <dgm:t>
        <a:bodyPr/>
        <a:lstStyle/>
        <a:p>
          <a:endParaRPr lang="ru-RU"/>
        </a:p>
      </dgm:t>
    </dgm:pt>
    <dgm:pt modelId="{63A4408E-C28D-4D58-9CF1-7BB4C1376C36}" type="pres">
      <dgm:prSet presAssocID="{2613E19D-7EA0-496E-821A-FEFA5A11C785}" presName="LShape" presStyleLbl="alignNode1" presStyleIdx="2" presStyleCnt="5" custLinFactNeighborX="-2920" custLinFactNeighborY="13725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86E707FA-5D30-43DF-82C4-99681D91A324}" type="pres">
      <dgm:prSet presAssocID="{2613E19D-7EA0-496E-821A-FEFA5A11C785}" presName="ParentText" presStyleLbl="revTx" presStyleIdx="1" presStyleCnt="3" custScaleX="111335" custScaleY="121755" custLinFactNeighborX="3512" custLinFactNeighborY="208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40670-9859-48D8-B279-853084DC0CB2}" type="pres">
      <dgm:prSet presAssocID="{2613E19D-7EA0-496E-821A-FEFA5A11C785}" presName="Triangle" presStyleLbl="alignNode1" presStyleIdx="3" presStyleCnt="5" custLinFactY="151" custLinFactNeighborX="-13412" custLinFactNeighborY="100000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DE862C55-D8D3-4CDE-AD24-D748C432E0A0}" type="pres">
      <dgm:prSet presAssocID="{1D5B9F63-47FF-42D7-8C73-0E3A31CED762}" presName="sibTrans" presStyleCnt="0"/>
      <dgm:spPr/>
      <dgm:t>
        <a:bodyPr/>
        <a:lstStyle/>
        <a:p>
          <a:endParaRPr lang="ru-RU"/>
        </a:p>
      </dgm:t>
    </dgm:pt>
    <dgm:pt modelId="{1D79FCC2-EEAF-4EC0-8B42-93F28387BD22}" type="pres">
      <dgm:prSet presAssocID="{1D5B9F63-47FF-42D7-8C73-0E3A31CED762}" presName="space" presStyleCnt="0"/>
      <dgm:spPr/>
      <dgm:t>
        <a:bodyPr/>
        <a:lstStyle/>
        <a:p>
          <a:endParaRPr lang="ru-RU"/>
        </a:p>
      </dgm:t>
    </dgm:pt>
    <dgm:pt modelId="{01771AB3-33A4-4185-877F-C69F52F3BEF2}" type="pres">
      <dgm:prSet presAssocID="{45D59DD5-C5C2-4A70-88F9-4849DCD07457}" presName="composite" presStyleCnt="0"/>
      <dgm:spPr/>
      <dgm:t>
        <a:bodyPr/>
        <a:lstStyle/>
        <a:p>
          <a:endParaRPr lang="ru-RU"/>
        </a:p>
      </dgm:t>
    </dgm:pt>
    <dgm:pt modelId="{0F103ED9-900E-4496-AD21-48A8787B6E90}" type="pres">
      <dgm:prSet presAssocID="{45D59DD5-C5C2-4A70-88F9-4849DCD07457}" presName="LShape" presStyleLbl="alignNode1" presStyleIdx="4" presStyleCnt="5" custLinFactNeighborX="-4131" custLinFactNeighborY="20631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CA95B99F-D861-445D-BCAB-41E5FA170828}" type="pres">
      <dgm:prSet presAssocID="{45D59DD5-C5C2-4A70-88F9-4849DCD07457}" presName="ParentText" presStyleLbl="revTx" presStyleIdx="2" presStyleCnt="3" custScaleY="102112" custLinFactX="-100000" custLinFactNeighborX="-152666" custLinFactNeighborY="57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D99E00-5900-45E2-BA7B-0240DA855129}" type="presOf" srcId="{2613E19D-7EA0-496E-821A-FEFA5A11C785}" destId="{86E707FA-5D30-43DF-82C4-99681D91A324}" srcOrd="0" destOrd="0" presId="urn:microsoft.com/office/officeart/2009/3/layout/StepUpProcess"/>
    <dgm:cxn modelId="{A886627E-CFA8-42D5-A433-2576BED45F80}" srcId="{45D59DD5-C5C2-4A70-88F9-4849DCD07457}" destId="{07CEBCD6-247B-432D-8AA9-AB3E2B36D1EF}" srcOrd="1" destOrd="0" parTransId="{45CF3356-AC80-49D8-8037-3DA6284520AC}" sibTransId="{CA0C820E-23A4-4139-B146-2A1F8AB3A666}"/>
    <dgm:cxn modelId="{AFCBCFDF-8055-4C23-BB90-F5A16C099C39}" type="presOf" srcId="{11781AA2-6844-418D-B284-3D7F5ED9C9BA}" destId="{CA95B99F-D861-445D-BCAB-41E5FA170828}" srcOrd="0" destOrd="4" presId="urn:microsoft.com/office/officeart/2009/3/layout/StepUpProcess"/>
    <dgm:cxn modelId="{8EDF58AA-76C0-4FF5-944A-CEC65E2F20EC}" type="presOf" srcId="{B767776A-464F-4486-90E8-CD8596A4F10B}" destId="{28E76D04-AE5F-4296-A637-8AE1A6573AF5}" srcOrd="0" destOrd="1" presId="urn:microsoft.com/office/officeart/2009/3/layout/StepUpProcess"/>
    <dgm:cxn modelId="{18EA9C0A-908E-4A04-B45A-1CEA945DBFB1}" type="presOf" srcId="{FF685096-039B-4488-87F9-6E2DA8814336}" destId="{CA95B99F-D861-445D-BCAB-41E5FA170828}" srcOrd="0" destOrd="5" presId="urn:microsoft.com/office/officeart/2009/3/layout/StepUpProcess"/>
    <dgm:cxn modelId="{83CCEE61-0C89-4E7D-A73E-CD8726C916E6}" srcId="{2613E19D-7EA0-496E-821A-FEFA5A11C785}" destId="{A5E51A46-AC81-49E8-B05E-0AE802D95EC3}" srcOrd="1" destOrd="0" parTransId="{9057C7FD-DAF5-4C57-B867-E1AFAC4545B9}" sibTransId="{2BC8CD3F-39ED-4EB9-B9DF-138C311D65F1}"/>
    <dgm:cxn modelId="{45E4D00E-1974-4023-A1FB-699280F4D067}" type="presOf" srcId="{8AA417D0-952E-4DF9-B60E-A3471224042A}" destId="{28E76D04-AE5F-4296-A637-8AE1A6573AF5}" srcOrd="0" destOrd="2" presId="urn:microsoft.com/office/officeart/2009/3/layout/StepUpProcess"/>
    <dgm:cxn modelId="{74262E00-07C5-4FDA-ADBD-E6C880B91FC6}" type="presOf" srcId="{07CEBCD6-247B-432D-8AA9-AB3E2B36D1EF}" destId="{CA95B99F-D861-445D-BCAB-41E5FA170828}" srcOrd="0" destOrd="2" presId="urn:microsoft.com/office/officeart/2009/3/layout/StepUpProcess"/>
    <dgm:cxn modelId="{51E782B7-2459-46B5-AE16-6ABAC1136D37}" srcId="{2613E19D-7EA0-496E-821A-FEFA5A11C785}" destId="{2C5D4E80-BB11-4264-82D6-A6B748517464}" srcOrd="0" destOrd="0" parTransId="{467BB588-B65C-472E-84FB-5F4A1963FDDF}" sibTransId="{6509B832-6AEF-40B8-B871-01FAF4B01E01}"/>
    <dgm:cxn modelId="{F5DD7A86-A02F-48DC-AA14-C4A384E4D0B7}" type="presOf" srcId="{FB9599DF-0EC3-4A4F-9F46-C14A37683FFB}" destId="{B0F906F3-89FD-425D-89E8-19F6303C882D}" srcOrd="0" destOrd="0" presId="urn:microsoft.com/office/officeart/2009/3/layout/StepUpProcess"/>
    <dgm:cxn modelId="{5A6D4253-2225-4126-955F-65FA6E2E709B}" type="presOf" srcId="{E9D703C4-AC68-4396-B614-6FD342E66D25}" destId="{86E707FA-5D30-43DF-82C4-99681D91A324}" srcOrd="0" destOrd="4" presId="urn:microsoft.com/office/officeart/2009/3/layout/StepUpProcess"/>
    <dgm:cxn modelId="{A4CA8557-BF9E-4EFD-A775-107267654787}" srcId="{2613E19D-7EA0-496E-821A-FEFA5A11C785}" destId="{764122A8-D8D8-467B-BD87-CD8A762D3B06}" srcOrd="2" destOrd="0" parTransId="{6F94E432-E6D1-4DD4-8B33-EC40FABCCDC6}" sibTransId="{BB4E09DC-9F13-4033-B1D7-E584B316EDA2}"/>
    <dgm:cxn modelId="{D4A43BF9-1A5E-4FA5-BC88-FE4B8C654894}" srcId="{A644EA4F-993E-4616-9CB2-04C6FD45C40B}" destId="{802FBCCA-328F-4E80-BC46-EDE5779CDD9D}" srcOrd="2" destOrd="0" parTransId="{AC026900-B46D-4A86-99EC-A488A35F0491}" sibTransId="{97032769-8BDA-4D52-938C-EF3633A65C6F}"/>
    <dgm:cxn modelId="{224D3B73-492F-4767-AE23-7DBA991E09EA}" type="presOf" srcId="{DAFC70B0-7964-43A5-A242-A963D5B4D25A}" destId="{CA95B99F-D861-445D-BCAB-41E5FA170828}" srcOrd="0" destOrd="3" presId="urn:microsoft.com/office/officeart/2009/3/layout/StepUpProcess"/>
    <dgm:cxn modelId="{740FDD99-323C-414D-BF8F-69DD842B82AE}" srcId="{45D59DD5-C5C2-4A70-88F9-4849DCD07457}" destId="{FF685096-039B-4488-87F9-6E2DA8814336}" srcOrd="4" destOrd="0" parTransId="{36291D93-B86C-4961-9728-BC17FE163C06}" sibTransId="{3A8F2BEE-D827-4E51-8357-8044B5A9DA8C}"/>
    <dgm:cxn modelId="{A983E1FC-890C-4FB4-AA61-B88A42FEDA9A}" type="presOf" srcId="{764122A8-D8D8-467B-BD87-CD8A762D3B06}" destId="{86E707FA-5D30-43DF-82C4-99681D91A324}" srcOrd="0" destOrd="3" presId="urn:microsoft.com/office/officeart/2009/3/layout/StepUpProcess"/>
    <dgm:cxn modelId="{6C4CE825-767A-4756-8474-07242FDE37D7}" type="presOf" srcId="{802FBCCA-328F-4E80-BC46-EDE5779CDD9D}" destId="{28E76D04-AE5F-4296-A637-8AE1A6573AF5}" srcOrd="0" destOrd="3" presId="urn:microsoft.com/office/officeart/2009/3/layout/StepUpProcess"/>
    <dgm:cxn modelId="{5AFEC77B-E7D8-4421-9564-3B30CDA3D048}" srcId="{2613E19D-7EA0-496E-821A-FEFA5A11C785}" destId="{E9D703C4-AC68-4396-B614-6FD342E66D25}" srcOrd="3" destOrd="0" parTransId="{ED96FF03-BD80-4C56-B758-7FD51FD4BA1A}" sibTransId="{ACD94E6A-8E0C-4AB2-858E-4322414E583B}"/>
    <dgm:cxn modelId="{0E5AEE0E-D919-49A6-81C0-EA351776CA86}" type="presOf" srcId="{2C5D4E80-BB11-4264-82D6-A6B748517464}" destId="{86E707FA-5D30-43DF-82C4-99681D91A324}" srcOrd="0" destOrd="1" presId="urn:microsoft.com/office/officeart/2009/3/layout/StepUpProcess"/>
    <dgm:cxn modelId="{C2AE0770-FBD4-4F2C-9E1C-129FFA703643}" type="presOf" srcId="{A5E51A46-AC81-49E8-B05E-0AE802D95EC3}" destId="{86E707FA-5D30-43DF-82C4-99681D91A324}" srcOrd="0" destOrd="2" presId="urn:microsoft.com/office/officeart/2009/3/layout/StepUpProcess"/>
    <dgm:cxn modelId="{B6CB41D8-663A-49F0-88BC-81AF36632C0D}" srcId="{FB9599DF-0EC3-4A4F-9F46-C14A37683FFB}" destId="{2613E19D-7EA0-496E-821A-FEFA5A11C785}" srcOrd="1" destOrd="0" parTransId="{D781038A-BCE0-431D-A756-95B10BA115A0}" sibTransId="{1D5B9F63-47FF-42D7-8C73-0E3A31CED762}"/>
    <dgm:cxn modelId="{448D961A-AFB6-445A-9DC3-FE3F2A114B8C}" type="presOf" srcId="{2114E43B-DAB3-4E77-A3AF-8042A384E6B5}" destId="{CA95B99F-D861-445D-BCAB-41E5FA170828}" srcOrd="0" destOrd="1" presId="urn:microsoft.com/office/officeart/2009/3/layout/StepUpProcess"/>
    <dgm:cxn modelId="{EDAE83F3-C0F6-45E9-B197-F97DE57218F0}" srcId="{FB9599DF-0EC3-4A4F-9F46-C14A37683FFB}" destId="{A644EA4F-993E-4616-9CB2-04C6FD45C40B}" srcOrd="0" destOrd="0" parTransId="{8AA00EF6-64AD-4A96-AF14-F09311064080}" sibTransId="{FD367C3C-1385-4584-A969-A51B2B7DA564}"/>
    <dgm:cxn modelId="{BFDD1695-FE43-49E6-9F18-0F0DF70452F9}" type="presOf" srcId="{45D59DD5-C5C2-4A70-88F9-4849DCD07457}" destId="{CA95B99F-D861-445D-BCAB-41E5FA170828}" srcOrd="0" destOrd="0" presId="urn:microsoft.com/office/officeart/2009/3/layout/StepUpProcess"/>
    <dgm:cxn modelId="{357007FB-FFF9-4D5A-95D0-50144812D2E8}" type="presOf" srcId="{A644EA4F-993E-4616-9CB2-04C6FD45C40B}" destId="{28E76D04-AE5F-4296-A637-8AE1A6573AF5}" srcOrd="0" destOrd="0" presId="urn:microsoft.com/office/officeart/2009/3/layout/StepUpProcess"/>
    <dgm:cxn modelId="{CA82305A-1B4A-41F8-A3B1-401E6171DA45}" srcId="{A644EA4F-993E-4616-9CB2-04C6FD45C40B}" destId="{8AA417D0-952E-4DF9-B60E-A3471224042A}" srcOrd="1" destOrd="0" parTransId="{B735580A-AA9A-4035-8B92-2E6EFE94F39E}" sibTransId="{B9EC3B88-7305-45A5-B95F-8F37C0BC2D0E}"/>
    <dgm:cxn modelId="{78A6999B-9424-4193-A903-8910CBD89B9A}" srcId="{A644EA4F-993E-4616-9CB2-04C6FD45C40B}" destId="{B767776A-464F-4486-90E8-CD8596A4F10B}" srcOrd="0" destOrd="0" parTransId="{7067DF76-53F6-47AD-A6E4-FBE701C34AE7}" sibTransId="{39D086A5-2F64-4E49-9C2F-1AD13091A1B2}"/>
    <dgm:cxn modelId="{159530A8-18B7-463B-801D-5A2EA443DCD7}" srcId="{45D59DD5-C5C2-4A70-88F9-4849DCD07457}" destId="{2114E43B-DAB3-4E77-A3AF-8042A384E6B5}" srcOrd="0" destOrd="0" parTransId="{E9236A29-7511-47EA-9A06-9FED97B16777}" sibTransId="{911D9964-5335-4FB9-B9E6-0F915C68D99F}"/>
    <dgm:cxn modelId="{879E25B8-FB3F-4871-9B47-861D54E89456}" srcId="{FB9599DF-0EC3-4A4F-9F46-C14A37683FFB}" destId="{45D59DD5-C5C2-4A70-88F9-4849DCD07457}" srcOrd="2" destOrd="0" parTransId="{E6A5E58B-B7B0-4783-88C8-7B37D44E9FD5}" sibTransId="{C8A6A5B8-1FA2-4292-BA52-22A1117B7510}"/>
    <dgm:cxn modelId="{22CA76E3-74B9-4A30-B840-D4ED2B9AC14F}" srcId="{45D59DD5-C5C2-4A70-88F9-4849DCD07457}" destId="{DAFC70B0-7964-43A5-A242-A963D5B4D25A}" srcOrd="2" destOrd="0" parTransId="{DF4078E5-77D6-49EB-B63E-2686BE56B561}" sibTransId="{1976A74C-0FDF-44FE-9711-6BB5482C6BCA}"/>
    <dgm:cxn modelId="{5EFFAB3C-3A4D-49D6-BBBE-6FB46B5D4CE6}" srcId="{45D59DD5-C5C2-4A70-88F9-4849DCD07457}" destId="{11781AA2-6844-418D-B284-3D7F5ED9C9BA}" srcOrd="3" destOrd="0" parTransId="{655BD57B-0317-421C-8D85-F2ED739AE456}" sibTransId="{AEBCA690-0081-4843-B928-01A29F6F2A20}"/>
    <dgm:cxn modelId="{0AC7892E-5665-4A4C-927D-40DE152518EE}" type="presParOf" srcId="{B0F906F3-89FD-425D-89E8-19F6303C882D}" destId="{D7B64D58-B0B5-4812-A9E8-014D2B0CFF08}" srcOrd="0" destOrd="0" presId="urn:microsoft.com/office/officeart/2009/3/layout/StepUpProcess"/>
    <dgm:cxn modelId="{D7127897-EA02-4A8E-BBB3-5D9901BFACC7}" type="presParOf" srcId="{D7B64D58-B0B5-4812-A9E8-014D2B0CFF08}" destId="{ED958430-B882-4151-8B7D-DE8E335BC556}" srcOrd="0" destOrd="0" presId="urn:microsoft.com/office/officeart/2009/3/layout/StepUpProcess"/>
    <dgm:cxn modelId="{99F8A809-565F-42D2-8648-52853E0A1EE7}" type="presParOf" srcId="{D7B64D58-B0B5-4812-A9E8-014D2B0CFF08}" destId="{28E76D04-AE5F-4296-A637-8AE1A6573AF5}" srcOrd="1" destOrd="0" presId="urn:microsoft.com/office/officeart/2009/3/layout/StepUpProcess"/>
    <dgm:cxn modelId="{B2AF9361-B229-47C4-ABF4-7FCA63BFBFE9}" type="presParOf" srcId="{D7B64D58-B0B5-4812-A9E8-014D2B0CFF08}" destId="{6EB561A4-32B5-433A-B81C-0F53835F9AF5}" srcOrd="2" destOrd="0" presId="urn:microsoft.com/office/officeart/2009/3/layout/StepUpProcess"/>
    <dgm:cxn modelId="{D024D5EA-0807-4228-BD48-23FBCABC2E9D}" type="presParOf" srcId="{B0F906F3-89FD-425D-89E8-19F6303C882D}" destId="{5E6CACAA-27A9-448B-A9B0-AB52C39F6D75}" srcOrd="1" destOrd="0" presId="urn:microsoft.com/office/officeart/2009/3/layout/StepUpProcess"/>
    <dgm:cxn modelId="{F08F0B7D-222A-49AD-825C-7B4FB8BE0342}" type="presParOf" srcId="{5E6CACAA-27A9-448B-A9B0-AB52C39F6D75}" destId="{748EA0B1-8069-4CE5-BB54-ECFAD2DBD3C2}" srcOrd="0" destOrd="0" presId="urn:microsoft.com/office/officeart/2009/3/layout/StepUpProcess"/>
    <dgm:cxn modelId="{AAA2F953-1E0C-4B26-81CE-C5264991B4E7}" type="presParOf" srcId="{B0F906F3-89FD-425D-89E8-19F6303C882D}" destId="{A1FE5191-3EA7-48A8-866B-982F1A4861DE}" srcOrd="2" destOrd="0" presId="urn:microsoft.com/office/officeart/2009/3/layout/StepUpProcess"/>
    <dgm:cxn modelId="{AEF8EF52-A669-4EB4-A71E-2527CB859CC1}" type="presParOf" srcId="{A1FE5191-3EA7-48A8-866B-982F1A4861DE}" destId="{63A4408E-C28D-4D58-9CF1-7BB4C1376C36}" srcOrd="0" destOrd="0" presId="urn:microsoft.com/office/officeart/2009/3/layout/StepUpProcess"/>
    <dgm:cxn modelId="{AF600124-E927-4A92-A1B9-0461E9BF0D03}" type="presParOf" srcId="{A1FE5191-3EA7-48A8-866B-982F1A4861DE}" destId="{86E707FA-5D30-43DF-82C4-99681D91A324}" srcOrd="1" destOrd="0" presId="urn:microsoft.com/office/officeart/2009/3/layout/StepUpProcess"/>
    <dgm:cxn modelId="{3A2EF84F-FD82-4F61-A1F1-A48A87F23FE2}" type="presParOf" srcId="{A1FE5191-3EA7-48A8-866B-982F1A4861DE}" destId="{6C140670-9859-48D8-B279-853084DC0CB2}" srcOrd="2" destOrd="0" presId="urn:microsoft.com/office/officeart/2009/3/layout/StepUpProcess"/>
    <dgm:cxn modelId="{90CD7D9F-DF03-4E10-A776-B2D751EBBAFE}" type="presParOf" srcId="{B0F906F3-89FD-425D-89E8-19F6303C882D}" destId="{DE862C55-D8D3-4CDE-AD24-D748C432E0A0}" srcOrd="3" destOrd="0" presId="urn:microsoft.com/office/officeart/2009/3/layout/StepUpProcess"/>
    <dgm:cxn modelId="{966EE685-90B6-443E-8574-640B9F1323D2}" type="presParOf" srcId="{DE862C55-D8D3-4CDE-AD24-D748C432E0A0}" destId="{1D79FCC2-EEAF-4EC0-8B42-93F28387BD22}" srcOrd="0" destOrd="0" presId="urn:microsoft.com/office/officeart/2009/3/layout/StepUpProcess"/>
    <dgm:cxn modelId="{A4B34F53-B4A9-4045-A6E4-824DC5B4ECAC}" type="presParOf" srcId="{B0F906F3-89FD-425D-89E8-19F6303C882D}" destId="{01771AB3-33A4-4185-877F-C69F52F3BEF2}" srcOrd="4" destOrd="0" presId="urn:microsoft.com/office/officeart/2009/3/layout/StepUpProcess"/>
    <dgm:cxn modelId="{40A49BBE-FDAB-4012-BD84-72C88A6CA007}" type="presParOf" srcId="{01771AB3-33A4-4185-877F-C69F52F3BEF2}" destId="{0F103ED9-900E-4496-AD21-48A8787B6E90}" srcOrd="0" destOrd="0" presId="urn:microsoft.com/office/officeart/2009/3/layout/StepUpProcess"/>
    <dgm:cxn modelId="{A936969B-DA5D-4E6E-8CC7-50A2D529B830}" type="presParOf" srcId="{01771AB3-33A4-4185-877F-C69F52F3BEF2}" destId="{CA95B99F-D861-445D-BCAB-41E5FA17082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58430-B882-4151-8B7D-DE8E335BC556}">
      <dsp:nvSpPr>
        <dsp:cNvPr id="0" name=""/>
        <dsp:cNvSpPr/>
      </dsp:nvSpPr>
      <dsp:spPr>
        <a:xfrm rot="5400000">
          <a:off x="954303" y="939168"/>
          <a:ext cx="2473145" cy="411525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5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E76D04-AE5F-4296-A637-8AE1A6573AF5}">
      <dsp:nvSpPr>
        <dsp:cNvPr id="0" name=""/>
        <dsp:cNvSpPr/>
      </dsp:nvSpPr>
      <dsp:spPr>
        <a:xfrm>
          <a:off x="9847150" y="984037"/>
          <a:ext cx="4024352" cy="4862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Бизнес-навигатор</a:t>
          </a:r>
          <a:endParaRPr lang="ru-RU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консолидация информации о всех формах поддержки (имущественной поддержке, специализированных продуктах банков, региональной инфраструктуре поддержки)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возможность выбора сферы бизнеса, города, района города, места расположения (территории);</a:t>
          </a:r>
          <a:endParaRPr lang="ru-RU" sz="1800" b="1" i="1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возможность разработки примерного бизнес-плана, привязанного к конкретному месту (территории), а также шаблона бизнес-плана для самостоятельного заполнения</a:t>
          </a:r>
          <a:endParaRPr lang="ru-RU" sz="1800" b="1" i="1" kern="1200" dirty="0">
            <a:latin typeface="Arial Narrow" panose="020B0606020202030204" pitchFamily="34" charset="0"/>
          </a:endParaRPr>
        </a:p>
      </dsp:txBody>
      <dsp:txXfrm>
        <a:off x="9847150" y="984037"/>
        <a:ext cx="4024352" cy="4862876"/>
      </dsp:txXfrm>
    </dsp:sp>
    <dsp:sp modelId="{6EB561A4-32B5-433A-B81C-0F53835F9AF5}">
      <dsp:nvSpPr>
        <dsp:cNvPr id="0" name=""/>
        <dsp:cNvSpPr/>
      </dsp:nvSpPr>
      <dsp:spPr>
        <a:xfrm>
          <a:off x="3571018" y="982706"/>
          <a:ext cx="700995" cy="700995"/>
        </a:xfrm>
        <a:prstGeom prst="triangle">
          <a:avLst>
            <a:gd name="adj" fmla="val 100000"/>
          </a:avLst>
        </a:prstGeom>
        <a:solidFill>
          <a:schemeClr val="accent1">
            <a:lumMod val="5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A4408E-C28D-4D58-9CF1-7BB4C1376C36}">
      <dsp:nvSpPr>
        <dsp:cNvPr id="0" name=""/>
        <dsp:cNvSpPr/>
      </dsp:nvSpPr>
      <dsp:spPr>
        <a:xfrm rot="5400000">
          <a:off x="5585460" y="683199"/>
          <a:ext cx="2473145" cy="411525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5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E707FA-5D30-43DF-82C4-99681D91A324}">
      <dsp:nvSpPr>
        <dsp:cNvPr id="0" name=""/>
        <dsp:cNvSpPr/>
      </dsp:nvSpPr>
      <dsp:spPr>
        <a:xfrm>
          <a:off x="5212714" y="1897650"/>
          <a:ext cx="4136405" cy="3965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Финансовая поддержка </a:t>
          </a:r>
          <a:endParaRPr lang="ru-RU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предоставление поручительств в рамках «Программы 6,5%» с максимальным снижением ставки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предоставление МСП-банком гарантий для участия в закупках и исполнения договоров в рамках Закона № 223-ФЗ</a:t>
          </a:r>
          <a:endParaRPr lang="ru-RU" sz="1800" b="1" i="1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прямое кредитование МСП-банком субъектов МСП в целях участия в закупках</a:t>
          </a:r>
          <a:endParaRPr lang="ru-RU" sz="1800" b="1" i="1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b="1" i="1" kern="1200" dirty="0" smtClean="0">
              <a:latin typeface="Arial Narrow" panose="020B0606020202030204" pitchFamily="34" charset="0"/>
            </a:rPr>
            <a:t>расширение сети банков-партнеров</a:t>
          </a:r>
          <a:endParaRPr lang="ru-RU" altLang="ru-RU" sz="1800" b="1" i="1" kern="1200" dirty="0">
            <a:latin typeface="Arial Narrow" panose="020B0606020202030204" pitchFamily="34" charset="0"/>
          </a:endParaRPr>
        </a:p>
      </dsp:txBody>
      <dsp:txXfrm>
        <a:off x="5212714" y="1897650"/>
        <a:ext cx="4136405" cy="3965145"/>
      </dsp:txXfrm>
    </dsp:sp>
    <dsp:sp modelId="{6C140670-9859-48D8-B279-853084DC0CB2}">
      <dsp:nvSpPr>
        <dsp:cNvPr id="0" name=""/>
        <dsp:cNvSpPr/>
      </dsp:nvSpPr>
      <dsp:spPr>
        <a:xfrm>
          <a:off x="8213061" y="742844"/>
          <a:ext cx="700995" cy="700995"/>
        </a:xfrm>
        <a:prstGeom prst="triangle">
          <a:avLst>
            <a:gd name="adj" fmla="val 100000"/>
          </a:avLst>
        </a:prstGeom>
        <a:solidFill>
          <a:schemeClr val="accent1">
            <a:lumMod val="5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103ED9-900E-4496-AD21-48A8787B6E90}">
      <dsp:nvSpPr>
        <dsp:cNvPr id="0" name=""/>
        <dsp:cNvSpPr/>
      </dsp:nvSpPr>
      <dsp:spPr>
        <a:xfrm rot="5400000">
          <a:off x="10238388" y="-305858"/>
          <a:ext cx="2473145" cy="411525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lumMod val="5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95B99F-D861-445D-BCAB-41E5FA170828}">
      <dsp:nvSpPr>
        <dsp:cNvPr id="0" name=""/>
        <dsp:cNvSpPr/>
      </dsp:nvSpPr>
      <dsp:spPr>
        <a:xfrm>
          <a:off x="608315" y="2257565"/>
          <a:ext cx="3715278" cy="3325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Закупки</a:t>
          </a:r>
          <a:endParaRPr lang="ru-RU" altLang="ru-RU" sz="24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формирование двухуровневой системы контроля закупок у субъектов МСП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повышение информированности о номенклатуре закупок </a:t>
          </a:r>
          <a:endParaRPr lang="ru-RU" sz="1800" b="1" i="1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сокращенные сроки заключения договора и оплаты</a:t>
          </a:r>
          <a:endParaRPr lang="ru-RU" sz="1800" b="1" i="1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формирование достоверных данных с использованием Единого реестра субъектов МСП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latin typeface="Arial Narrow" panose="020B0606020202030204" pitchFamily="34" charset="0"/>
            </a:rPr>
            <a:t>существенное наращивание объема закупок </a:t>
          </a:r>
          <a:endParaRPr lang="ru-RU" sz="1800" b="1" i="1" kern="1200" dirty="0">
            <a:latin typeface="Arial Narrow" panose="020B0606020202030204" pitchFamily="34" charset="0"/>
          </a:endParaRPr>
        </a:p>
      </dsp:txBody>
      <dsp:txXfrm>
        <a:off x="608315" y="2257565"/>
        <a:ext cx="3715278" cy="3325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8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5763" y="850900"/>
            <a:ext cx="4075112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57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595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284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544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E1577-3A23-435E-8456-B20EE4B5C2CF}" type="slidenum">
              <a:rPr lang="ru-RU"/>
              <a:pPr/>
              <a:t>9</a:t>
            </a:fld>
            <a:endParaRPr lang="ru-RU" dirty="0"/>
          </a:p>
        </p:txBody>
      </p:sp>
      <p:sp>
        <p:nvSpPr>
          <p:cNvPr id="1815554" name="Rectangle 7"/>
          <p:cNvSpPr txBox="1">
            <a:spLocks noGrp="1" noChangeArrowheads="1"/>
          </p:cNvSpPr>
          <p:nvPr/>
        </p:nvSpPr>
        <p:spPr bwMode="auto">
          <a:xfrm>
            <a:off x="3849690" y="9428712"/>
            <a:ext cx="294640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9" tIns="45704" rIns="91409" bIns="45704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B434C67-FE62-4AB2-B74E-CF3DBFFBEB76}" type="slidenum">
              <a:rPr lang="ru-RU" sz="1200"/>
              <a:pPr algn="r"/>
              <a:t>9</a:t>
            </a:fld>
            <a:endParaRPr lang="ru-RU" sz="1200" dirty="0"/>
          </a:p>
        </p:txBody>
      </p:sp>
      <p:sp>
        <p:nvSpPr>
          <p:cNvPr id="181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1938" cy="3721100"/>
          </a:xfrm>
          <a:ln/>
        </p:spPr>
      </p:sp>
      <p:sp>
        <p:nvSpPr>
          <p:cNvPr id="181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2" y="4715953"/>
            <a:ext cx="5438775" cy="446698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49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081" y="1414125"/>
            <a:ext cx="11520488" cy="3008266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081" y="4538401"/>
            <a:ext cx="11520488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FA94D-C25F-4CCC-8DFA-2DD3C1B362B1}" type="datetime1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F4CD-F5EC-4D43-B0F2-0C5C6D9AF715}" type="datetime1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4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92465" y="460041"/>
            <a:ext cx="3312140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6045" y="460041"/>
            <a:ext cx="9744412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BB9-72CE-45BA-A57E-EC2CD90B430E}" type="datetime1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3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 userDrawn="1"/>
        </p:nvSpPr>
        <p:spPr bwMode="auto">
          <a:xfrm>
            <a:off x="-1204035" y="307270"/>
            <a:ext cx="1204042" cy="230860"/>
          </a:xfrm>
          <a:prstGeom prst="homePlate">
            <a:avLst/>
          </a:prstGeom>
          <a:solidFill>
            <a:schemeClr val="bg2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42373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171594" fontAlgn="base">
              <a:spcBef>
                <a:spcPct val="0"/>
              </a:spcBef>
              <a:spcAft>
                <a:spcPct val="0"/>
              </a:spcAft>
            </a:pPr>
            <a:r>
              <a:rPr lang="en-US" sz="1178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Space before</a:t>
            </a:r>
            <a:endParaRPr lang="ru-RU" sz="1178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 userDrawn="1"/>
        </p:nvSpPr>
        <p:spPr bwMode="auto">
          <a:xfrm>
            <a:off x="-19405" y="8659114"/>
            <a:ext cx="1076128" cy="284821"/>
          </a:xfrm>
          <a:prstGeom prst="upArrowCallout">
            <a:avLst>
              <a:gd name="adj1" fmla="val 36944"/>
              <a:gd name="adj2" fmla="val 29298"/>
              <a:gd name="adj3" fmla="val 25477"/>
              <a:gd name="adj4" fmla="val 74523"/>
            </a:avLst>
          </a:prstGeom>
          <a:solidFill>
            <a:schemeClr val="bg2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171594" fontAlgn="base">
              <a:spcBef>
                <a:spcPct val="0"/>
              </a:spcBef>
              <a:spcAft>
                <a:spcPct val="0"/>
              </a:spcAft>
            </a:pPr>
            <a:r>
              <a:rPr lang="en-US" sz="1178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Left indent</a:t>
            </a:r>
            <a:endParaRPr lang="en-AU" sz="1178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Пятиугольник 20"/>
          <p:cNvSpPr/>
          <p:nvPr userDrawn="1"/>
        </p:nvSpPr>
        <p:spPr bwMode="auto">
          <a:xfrm>
            <a:off x="-1223455" y="2030490"/>
            <a:ext cx="1204042" cy="230860"/>
          </a:xfrm>
          <a:prstGeom prst="homePlat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42373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171594" fontAlgn="base">
              <a:spcBef>
                <a:spcPct val="0"/>
              </a:spcBef>
              <a:spcAft>
                <a:spcPct val="0"/>
              </a:spcAft>
            </a:pPr>
            <a:r>
              <a:rPr lang="en-US" sz="1178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Placeholder</a:t>
            </a:r>
            <a:endParaRPr lang="ru-RU" sz="1178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 hasCustomPrompt="1"/>
          </p:nvPr>
        </p:nvSpPr>
        <p:spPr>
          <a:xfrm>
            <a:off x="9" y="1164689"/>
            <a:ext cx="13575103" cy="57689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426034" indent="0">
              <a:buNone/>
              <a:defRPr sz="2357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Enter your subheadline here</a:t>
            </a:r>
            <a:endParaRPr lang="ru-RU" dirty="0" smtClean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" y="422706"/>
            <a:ext cx="13575103" cy="731100"/>
          </a:xfrm>
          <a:prstGeom prst="rect">
            <a:avLst/>
          </a:prstGeom>
        </p:spPr>
        <p:txBody>
          <a:bodyPr lIns="89904" tIns="0" rIns="91344" bIns="0" anchor="b" anchorCtr="0">
            <a:normAutofit/>
          </a:bodyPr>
          <a:lstStyle>
            <a:lvl1pPr>
              <a:defRPr sz="2592" b="1">
                <a:solidFill>
                  <a:srgbClr val="232323"/>
                </a:solidFill>
              </a:defRPr>
            </a:lvl1pPr>
          </a:lstStyle>
          <a:p>
            <a:r>
              <a:rPr lang="en-US" dirty="0" smtClean="0"/>
              <a:t>Enter your headline here</a:t>
            </a:r>
            <a:endParaRPr lang="ru-RU" dirty="0"/>
          </a:p>
        </p:txBody>
      </p:sp>
      <p:sp>
        <p:nvSpPr>
          <p:cNvPr id="33" name="Пятиугольник 32"/>
          <p:cNvSpPr/>
          <p:nvPr userDrawn="1"/>
        </p:nvSpPr>
        <p:spPr bwMode="auto">
          <a:xfrm>
            <a:off x="-1204034" y="8120992"/>
            <a:ext cx="1184634" cy="230860"/>
          </a:xfrm>
          <a:prstGeom prst="homePlate">
            <a:avLst/>
          </a:prstGeom>
          <a:solidFill>
            <a:schemeClr val="bg2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42373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171594" fontAlgn="base">
              <a:spcBef>
                <a:spcPct val="0"/>
              </a:spcBef>
              <a:spcAft>
                <a:spcPct val="0"/>
              </a:spcAft>
            </a:pPr>
            <a:r>
              <a:rPr lang="en-US" sz="1178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Space after</a:t>
            </a:r>
            <a:endParaRPr lang="ru-RU" sz="1178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AutoShape 12"/>
          <p:cNvSpPr>
            <a:spLocks noChangeArrowheads="1"/>
          </p:cNvSpPr>
          <p:nvPr userDrawn="1"/>
        </p:nvSpPr>
        <p:spPr bwMode="auto">
          <a:xfrm>
            <a:off x="14286699" y="8661767"/>
            <a:ext cx="1076128" cy="284821"/>
          </a:xfrm>
          <a:prstGeom prst="upArrowCallout">
            <a:avLst>
              <a:gd name="adj1" fmla="val 36944"/>
              <a:gd name="adj2" fmla="val 29298"/>
              <a:gd name="adj3" fmla="val 25477"/>
              <a:gd name="adj4" fmla="val 74523"/>
            </a:avLst>
          </a:prstGeom>
          <a:solidFill>
            <a:schemeClr val="bg2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171594" fontAlgn="base">
              <a:spcBef>
                <a:spcPct val="0"/>
              </a:spcBef>
              <a:spcAft>
                <a:spcPct val="0"/>
              </a:spcAft>
            </a:pPr>
            <a:r>
              <a:rPr lang="en-US" sz="1178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Right indent</a:t>
            </a:r>
            <a:endParaRPr lang="en-AU" sz="1178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AutoShape 12"/>
          <p:cNvSpPr>
            <a:spLocks noChangeArrowheads="1"/>
          </p:cNvSpPr>
          <p:nvPr userDrawn="1"/>
        </p:nvSpPr>
        <p:spPr bwMode="auto">
          <a:xfrm>
            <a:off x="1226954" y="8658343"/>
            <a:ext cx="1076128" cy="284821"/>
          </a:xfrm>
          <a:prstGeom prst="upArrowCallout">
            <a:avLst>
              <a:gd name="adj1" fmla="val 36944"/>
              <a:gd name="adj2" fmla="val 29298"/>
              <a:gd name="adj3" fmla="val 25477"/>
              <a:gd name="adj4" fmla="val 74523"/>
            </a:avLst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171594" fontAlgn="base">
              <a:spcBef>
                <a:spcPct val="0"/>
              </a:spcBef>
              <a:spcAft>
                <a:spcPct val="0"/>
              </a:spcAft>
            </a:pPr>
            <a:r>
              <a:rPr lang="en-US" sz="1178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Placeholder</a:t>
            </a:r>
            <a:endParaRPr lang="en-AU" sz="1178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AutoShape 12"/>
          <p:cNvSpPr>
            <a:spLocks noChangeArrowheads="1"/>
          </p:cNvSpPr>
          <p:nvPr userDrawn="1"/>
        </p:nvSpPr>
        <p:spPr bwMode="auto">
          <a:xfrm>
            <a:off x="13057571" y="8658343"/>
            <a:ext cx="1076128" cy="284821"/>
          </a:xfrm>
          <a:prstGeom prst="upArrowCallout">
            <a:avLst>
              <a:gd name="adj1" fmla="val 36944"/>
              <a:gd name="adj2" fmla="val 29298"/>
              <a:gd name="adj3" fmla="val 25477"/>
              <a:gd name="adj4" fmla="val 74523"/>
            </a:avLst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171594" fontAlgn="base">
              <a:spcBef>
                <a:spcPct val="0"/>
              </a:spcBef>
              <a:spcAft>
                <a:spcPct val="0"/>
              </a:spcAft>
            </a:pPr>
            <a:r>
              <a:rPr lang="en-US" sz="1178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Placeholder</a:t>
            </a:r>
            <a:endParaRPr lang="en-AU" sz="1178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Пятиугольник 18"/>
          <p:cNvSpPr/>
          <p:nvPr userDrawn="1"/>
        </p:nvSpPr>
        <p:spPr bwMode="auto">
          <a:xfrm>
            <a:off x="-1223454" y="7199196"/>
            <a:ext cx="1204042" cy="230860"/>
          </a:xfrm>
          <a:prstGeom prst="homePlat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42373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171594" fontAlgn="base">
              <a:spcBef>
                <a:spcPct val="0"/>
              </a:spcBef>
              <a:spcAft>
                <a:spcPct val="0"/>
              </a:spcAft>
            </a:pPr>
            <a:r>
              <a:rPr lang="en-US" sz="1178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Placeholder</a:t>
            </a:r>
            <a:endParaRPr lang="ru-RU" sz="1178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3595637" y="7963674"/>
            <a:ext cx="1229127" cy="27274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lang="ru-RU" sz="1296" smtClean="0">
                <a:solidFill>
                  <a:schemeClr val="accent1"/>
                </a:solidFill>
              </a:defRPr>
            </a:lvl1pPr>
          </a:lstStyle>
          <a:p>
            <a:fld id="{BDBB2107-50E8-4020-A265-E2E05D6FF44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81522" y="134021"/>
            <a:ext cx="2426911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466982" y="8257872"/>
            <a:ext cx="472731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178209" y="152402"/>
            <a:ext cx="1076150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8332" y="1062100"/>
            <a:ext cx="14511382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574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>
          <p15:clr>
            <a:srgbClr val="FBAE40"/>
          </p15:clr>
        </p15:guide>
        <p15:guide id="2" pos="396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FBEA-0D8C-44F4-9DC4-425DC9CB45BF}" type="datetime1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044" y="2154191"/>
            <a:ext cx="13248561" cy="3594317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8044" y="5782512"/>
            <a:ext cx="13248561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1pPr>
            <a:lvl2pPr marL="57602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05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07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10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1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15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18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21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DFF-4DC0-4249-930E-0F3FD2D975B8}" type="datetime1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4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6045" y="2300203"/>
            <a:ext cx="6528276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6329" y="2300203"/>
            <a:ext cx="6528276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F970-0A99-4F05-9CC3-BCDB09507058}" type="datetime1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6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45" y="460041"/>
            <a:ext cx="13248561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046" y="2118188"/>
            <a:ext cx="6498274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046" y="3156278"/>
            <a:ext cx="6498274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76329" y="2118188"/>
            <a:ext cx="6530277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76329" y="3156278"/>
            <a:ext cx="6530277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7B89-F843-4029-A188-A2F0F6778761}" type="datetime1">
              <a:rPr lang="ru-RU" smtClean="0"/>
              <a:t>15.12.2017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1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B347-EA48-4E53-AA19-91E2BE95543B}" type="datetime1">
              <a:rPr lang="ru-RU" smtClean="0"/>
              <a:t>15.12.2017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8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DD74-0963-4817-90A9-E4C389D28BE1}" type="datetime1">
              <a:rPr lang="ru-RU" smtClean="0"/>
              <a:t>15.12.2017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7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46" y="576051"/>
            <a:ext cx="4954209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0277" y="1244111"/>
            <a:ext cx="7776329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046" y="2592229"/>
            <a:ext cx="4954209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507C-68E6-4153-A62A-DDC2054FE3DA}" type="datetime1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78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46" y="576051"/>
            <a:ext cx="4954209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30277" y="1244111"/>
            <a:ext cx="7776329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26" indent="0">
              <a:buNone/>
              <a:defRPr sz="3528"/>
            </a:lvl2pPr>
            <a:lvl3pPr marL="1152053" indent="0">
              <a:buNone/>
              <a:defRPr sz="3024"/>
            </a:lvl3pPr>
            <a:lvl4pPr marL="1728079" indent="0">
              <a:buNone/>
              <a:defRPr sz="2520"/>
            </a:lvl4pPr>
            <a:lvl5pPr marL="2304105" indent="0">
              <a:buNone/>
              <a:defRPr sz="2520"/>
            </a:lvl5pPr>
            <a:lvl6pPr marL="2880131" indent="0">
              <a:buNone/>
              <a:defRPr sz="2520"/>
            </a:lvl6pPr>
            <a:lvl7pPr marL="3456158" indent="0">
              <a:buNone/>
              <a:defRPr sz="2520"/>
            </a:lvl7pPr>
            <a:lvl8pPr marL="4032184" indent="0">
              <a:buNone/>
              <a:defRPr sz="2520"/>
            </a:lvl8pPr>
            <a:lvl9pPr marL="4608210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046" y="2592229"/>
            <a:ext cx="4954209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2F5-AE2A-496A-B8C5-EC7D7C36D010}" type="datetime1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9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045" y="460041"/>
            <a:ext cx="13248561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45" y="2300203"/>
            <a:ext cx="13248561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6045" y="8008708"/>
            <a:ext cx="345614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39BE-C3BA-4B0B-914D-7C9F5DA1E847}" type="datetime1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8216" y="8008708"/>
            <a:ext cx="518421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48459" y="8008708"/>
            <a:ext cx="345614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4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hf hdr="0" ftr="0" dt="0"/>
  <p:txStyles>
    <p:titleStyle>
      <a:lvl1pPr algn="l" defTabSz="1152053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upki.gov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rpmsp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7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0000"/>
                <a:lumOff val="60000"/>
                <a:alpha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0331" y="3725237"/>
            <a:ext cx="125999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en-US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7595" y="4348692"/>
            <a:ext cx="12599988" cy="2739211"/>
          </a:xfrm>
          <a:prstGeom prst="rect">
            <a:avLst/>
          </a:prstGeom>
          <a:gradFill>
            <a:gsLst>
              <a:gs pos="5000">
                <a:schemeClr val="accent1">
                  <a:lumMod val="75000"/>
                </a:schemeClr>
              </a:gs>
              <a:gs pos="67000">
                <a:schemeClr val="accent1">
                  <a:lumMod val="45000"/>
                  <a:lumOff val="5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91000">
                <a:schemeClr val="accent1">
                  <a:lumMod val="40000"/>
                  <a:lumOff val="60000"/>
                  <a:alpha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участия субъектов МСП в закупках крупнейших заказчиков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</a:t>
            </a: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787" y="499428"/>
            <a:ext cx="7091076" cy="3225800"/>
          </a:xfrm>
          <a:prstGeom prst="rect">
            <a:avLst/>
          </a:prstGeom>
          <a:gradFill>
            <a:gsLst>
              <a:gs pos="5000">
                <a:schemeClr val="accent1">
                  <a:lumMod val="75000"/>
                </a:schemeClr>
              </a:gs>
              <a:gs pos="67000">
                <a:schemeClr val="accent1">
                  <a:lumMod val="45000"/>
                  <a:lumOff val="5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91000">
                <a:schemeClr val="accent1">
                  <a:lumMod val="40000"/>
                  <a:lumOff val="60000"/>
                  <a:alpha val="4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2607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Овал 27"/>
          <p:cNvSpPr/>
          <p:nvPr/>
        </p:nvSpPr>
        <p:spPr>
          <a:xfrm>
            <a:off x="10719179" y="5382491"/>
            <a:ext cx="2765149" cy="121134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Единая информационная система (ЕИС)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81638" y="1566333"/>
            <a:ext cx="7434130" cy="2538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TextBox 12"/>
          <p:cNvSpPr txBox="1"/>
          <p:nvPr/>
        </p:nvSpPr>
        <p:spPr>
          <a:xfrm>
            <a:off x="4032070" y="326293"/>
            <a:ext cx="7413219" cy="70788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 defTabSz="375061">
              <a:defRPr/>
            </a:pP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ИСТОЧНИКИ ИНФОРМАЦИИ,                                                                                                      необходимой для участия в закупках крупнейших заказчиков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58644" y="1685978"/>
            <a:ext cx="7080137" cy="2666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401" indent="-234401" algn="just">
              <a:spcBef>
                <a:spcPts val="492"/>
              </a:spcBef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Планы закупок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  <a:t>крупнейших заказчиков у субъектов МСП</a:t>
            </a:r>
          </a:p>
          <a:p>
            <a:pPr marL="234401" indent="-234401" algn="just">
              <a:spcBef>
                <a:spcPts val="492"/>
              </a:spcBef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Перечни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  <a:t> товаров, работ, услуг, закупаемых крупнейшими заказчиками у субъектов МСП</a:t>
            </a:r>
          </a:p>
          <a:p>
            <a:pPr marL="234401" indent="-234401" algn="just">
              <a:spcBef>
                <a:spcPts val="492"/>
              </a:spcBef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Положения о закупках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  <a:t>крупнейших заказчиках</a:t>
            </a:r>
          </a:p>
          <a:p>
            <a:pPr marL="234401" indent="-234401" algn="just">
              <a:spcBef>
                <a:spcPts val="492"/>
              </a:spcBef>
              <a:buFont typeface="Wingdings" panose="05000000000000000000" pitchFamily="2" charset="2"/>
              <a:buChar char="Ø"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  <a:t>Информация о мерах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финансовой поддержки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  <a:t> (льготное финансирование,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банковские гарантии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  <a:t>), оказываемых Корпорацией субъектам МСП</a:t>
            </a:r>
          </a:p>
          <a:p>
            <a:endParaRPr lang="ru-RU" sz="1477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02593" y="6174856"/>
            <a:ext cx="4645799" cy="10864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Сайты общероссийских некоммерческих объединений, </a:t>
            </a:r>
            <a:r>
              <a:rPr lang="ru-RU" sz="1148" b="1" dirty="0">
                <a:solidFill>
                  <a:schemeClr val="accent1">
                    <a:lumMod val="50000"/>
                  </a:schemeClr>
                </a:solidFill>
              </a:rPr>
              <a:t>выражающих интересы субъектов МСП, Ассоциации региональных банков, отраслевых объединений</a:t>
            </a:r>
          </a:p>
          <a:p>
            <a:endParaRPr lang="ru-RU" sz="1477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87112" y="4472068"/>
            <a:ext cx="4657043" cy="7336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Официальный сайт Корпорации МСП 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www.corpmsp.ru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477" dirty="0"/>
          </a:p>
        </p:txBody>
      </p:sp>
      <p:sp>
        <p:nvSpPr>
          <p:cNvPr id="25" name="Равнобедренный треугольник 24"/>
          <p:cNvSpPr/>
          <p:nvPr/>
        </p:nvSpPr>
        <p:spPr>
          <a:xfrm flipV="1">
            <a:off x="3581057" y="4157806"/>
            <a:ext cx="3059070" cy="314262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77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155" y="5262001"/>
            <a:ext cx="1007693" cy="1184568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9554227" y="6765496"/>
            <a:ext cx="4614952" cy="142097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      Официальный сайт единой информационной системы в сфере закупок  товаров, работ, услуг для обеспечения государственных и муниципальных нужд </a:t>
            </a:r>
          </a:p>
          <a:p>
            <a:pPr algn="ctr"/>
            <a:r>
              <a:rPr lang="ru-RU" sz="1600" b="1" dirty="0"/>
              <a:t>www.zakupki.gov.ru 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020" y="5269303"/>
            <a:ext cx="1484962" cy="1041812"/>
          </a:xfrm>
          <a:prstGeom prst="rect">
            <a:avLst/>
          </a:prstGeom>
        </p:spPr>
      </p:pic>
      <p:sp>
        <p:nvSpPr>
          <p:cNvPr id="30" name="Штриховая стрелка вправо 29"/>
          <p:cNvSpPr/>
          <p:nvPr/>
        </p:nvSpPr>
        <p:spPr>
          <a:xfrm>
            <a:off x="8632147" y="5752371"/>
            <a:ext cx="514577" cy="16239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77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10" y="230487"/>
            <a:ext cx="1841934" cy="837913"/>
          </a:xfrm>
          <a:prstGeom prst="rect">
            <a:avLst/>
          </a:prstGeom>
        </p:spPr>
      </p:pic>
      <p:sp>
        <p:nvSpPr>
          <p:cNvPr id="35" name="Равнобедренный треугольник 34"/>
          <p:cNvSpPr/>
          <p:nvPr/>
        </p:nvSpPr>
        <p:spPr>
          <a:xfrm rot="16200000" flipV="1">
            <a:off x="8677878" y="2721941"/>
            <a:ext cx="1982991" cy="348838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77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176933" y="3567303"/>
            <a:ext cx="3130997" cy="13803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Проведение обучающих семинаров для субъектов МСП 2016 - 2017</a:t>
            </a:r>
          </a:p>
        </p:txBody>
      </p:sp>
      <p:sp>
        <p:nvSpPr>
          <p:cNvPr id="37" name="Номер слайда 4"/>
          <p:cNvSpPr txBox="1">
            <a:spLocks/>
          </p:cNvSpPr>
          <p:nvPr/>
        </p:nvSpPr>
        <p:spPr>
          <a:xfrm>
            <a:off x="13307930" y="8114136"/>
            <a:ext cx="1571852" cy="377361"/>
          </a:xfrm>
          <a:prstGeom prst="rect">
            <a:avLst/>
          </a:prstGeom>
        </p:spPr>
        <p:txBody>
          <a:bodyPr vert="horz" lIns="75006" tIns="37503" rIns="75006" bIns="37503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prstClr val="black">
                    <a:tint val="75000"/>
                  </a:prstClr>
                </a:solidFill>
              </a:rPr>
              <a:t>10</a:t>
            </a:r>
            <a:endParaRPr lang="ru-RU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802593" y="5269303"/>
            <a:ext cx="4636235" cy="8602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Официальные сайты субъектов Российской Федерации</a:t>
            </a:r>
          </a:p>
          <a:p>
            <a:endParaRPr lang="ru-RU" sz="1477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787112" y="7306520"/>
            <a:ext cx="4657043" cy="5999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Предоставление услуги через МФЦ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843793" y="1832565"/>
            <a:ext cx="3640535" cy="14802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Участие субъектов МСП в закупках отдельных видов юридических лиц по Федеральному закону № 223-ФЗ</a:t>
            </a:r>
          </a:p>
        </p:txBody>
      </p:sp>
      <p:sp>
        <p:nvSpPr>
          <p:cNvPr id="22" name="Равнобедренный треугольник 21"/>
          <p:cNvSpPr/>
          <p:nvPr/>
        </p:nvSpPr>
        <p:spPr>
          <a:xfrm flipV="1">
            <a:off x="10719179" y="3284443"/>
            <a:ext cx="1982991" cy="245607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77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781785" y="7966413"/>
            <a:ext cx="4657043" cy="5999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Бизнес – навигатор МСП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677337" y="1068400"/>
            <a:ext cx="8541327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32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262597" y="132387"/>
            <a:ext cx="893288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 defTabSz="375061">
              <a:defRPr/>
            </a:pP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АЛГОРИТМ УЧАСТИЯ СУБЪЕКТОВ МСП В ЗАКУПКАХ </a:t>
            </a:r>
            <a:b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ПО ФЕДЕРАЛЬНОМУ ЗАКОНУ № 223-ФЗ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1" y="45553"/>
            <a:ext cx="2163618" cy="984251"/>
          </a:xfrm>
          <a:prstGeom prst="rect">
            <a:avLst/>
          </a:prstGeom>
        </p:spPr>
      </p:pic>
      <p:sp>
        <p:nvSpPr>
          <p:cNvPr id="24" name="Номер слайда 4"/>
          <p:cNvSpPr txBox="1">
            <a:spLocks/>
          </p:cNvSpPr>
          <p:nvPr/>
        </p:nvSpPr>
        <p:spPr>
          <a:xfrm>
            <a:off x="13823395" y="8102234"/>
            <a:ext cx="993405" cy="377361"/>
          </a:xfrm>
          <a:prstGeom prst="rect">
            <a:avLst/>
          </a:prstGeom>
        </p:spPr>
        <p:txBody>
          <a:bodyPr vert="horz" lIns="75006" tIns="37503" rIns="75006" bIns="37503" rtlCol="0" anchor="ctr"/>
          <a:lstStyle>
            <a:defPPr>
              <a:defRPr lang="en-US"/>
            </a:defPPr>
            <a:lvl1pPr marL="0" algn="r" defTabSz="457200" rtl="0" eaLnBrk="1" latinLnBrk="0" hangingPunct="1">
              <a:defRPr sz="151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400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endParaRPr lang="ru-RU" sz="1400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r>
              <a:rPr lang="ru-RU" sz="1200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endParaRPr lang="ru-RU" sz="1400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3293134" y="1047614"/>
            <a:ext cx="9408727" cy="39897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90945" y="1317859"/>
            <a:ext cx="2876303" cy="138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Шаг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Проверка принадлежности к субъектам МСП</a:t>
            </a:r>
          </a:p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430540" y="1578409"/>
            <a:ext cx="4969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Единый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реестр субъектов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малого и среднего предпринимательства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40528" y="2777482"/>
            <a:ext cx="2876400" cy="138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Шаг 2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Выбор заказчика и номенклатуры закупки</a:t>
            </a: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. Поиск извещений о закупке</a:t>
            </a:r>
          </a:p>
          <a:p>
            <a:pPr algn="ctr"/>
            <a:endParaRPr lang="ru-RU" sz="20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80074" y="2869420"/>
            <a:ext cx="60392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Официальный сайт ЕИС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hlinkClick r:id="rId3"/>
              </a:rPr>
              <a:t>www.zakupki.gov.ru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 Поиск по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предмету договора или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коду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ОКПД2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Э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лектронная торгово-закупочная площадка заказчика 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166602" y="4223220"/>
            <a:ext cx="2876400" cy="138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Шаг  3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Изучение извещения и документации о закупке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70821" y="4464289"/>
            <a:ext cx="5849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Ознакомление с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требованиями документации к участникам процедуры и предмету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закупки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195488" y="5663932"/>
            <a:ext cx="2876400" cy="138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Шаг 4 </a:t>
            </a:r>
          </a:p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Оформление заявки и комплекта документов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8254948" y="7116095"/>
            <a:ext cx="2876400" cy="125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Шаг 5 </a:t>
            </a:r>
          </a:p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Заключение договора</a:t>
            </a:r>
            <a:endParaRPr lang="ru-RU" sz="2000" b="1" dirty="0">
              <a:latin typeface="Arial Narrow" panose="020B0606020202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323199" y="5953949"/>
            <a:ext cx="4996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Соответствие заявки требованиям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указанным в документации о закупке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315700" y="7443609"/>
            <a:ext cx="3421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аключение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договора и его добросовестное исполнение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91" y="6281886"/>
            <a:ext cx="1916571" cy="172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25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3338614" y="7951295"/>
            <a:ext cx="1267688" cy="460041"/>
          </a:xfrm>
        </p:spPr>
        <p:txBody>
          <a:bodyPr/>
          <a:lstStyle/>
          <a:p>
            <a:r>
              <a:rPr lang="ru-RU" sz="1200" dirty="0" smtClean="0"/>
              <a:t>12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898413" y="151078"/>
            <a:ext cx="9172701" cy="930619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ОСОБЕННОСТИ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УЧАСТИЯ </a:t>
            </a:r>
            <a:r>
              <a:rPr lang="ru-RU" alt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СУБЪЕКТОВ МСП В ПРЯМЫХ ЗАКУПКАХ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75100" y="6923753"/>
            <a:ext cx="55115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34" y="7286067"/>
            <a:ext cx="1336041" cy="100203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" y="97446"/>
            <a:ext cx="2163618" cy="98425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05846" y="3600232"/>
            <a:ext cx="10812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Размер обеспечения заявки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не может превышать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2%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начальной (максимальной) цены договора (цены лота)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71863" y="4472926"/>
            <a:ext cx="1084695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Размер обеспечения исполнения договора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не может превышать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5%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начальной (максимальной) цены договора (цены лота),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если договором не предусмотрена выплата аванса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052455" y="7471064"/>
            <a:ext cx="9418654" cy="66558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МСП имеет право выбора способа обеспечения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(банковская гарантия, денежное обеспечение или иные способы)</a:t>
            </a:r>
          </a:p>
        </p:txBody>
      </p:sp>
      <p:sp>
        <p:nvSpPr>
          <p:cNvPr id="28" name="Пятиугольник 27"/>
          <p:cNvSpPr/>
          <p:nvPr/>
        </p:nvSpPr>
        <p:spPr>
          <a:xfrm>
            <a:off x="841664" y="3707505"/>
            <a:ext cx="1405113" cy="616450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29" name="Пятиугольник 28"/>
          <p:cNvSpPr/>
          <p:nvPr/>
        </p:nvSpPr>
        <p:spPr>
          <a:xfrm>
            <a:off x="832841" y="4611206"/>
            <a:ext cx="1405113" cy="616450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32" name="Пятиугольник 31"/>
          <p:cNvSpPr/>
          <p:nvPr/>
        </p:nvSpPr>
        <p:spPr>
          <a:xfrm>
            <a:off x="841665" y="5693657"/>
            <a:ext cx="1405112" cy="616450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65682" y="5693657"/>
            <a:ext cx="110337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Срок заключения договора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должен составлять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не более 20 рабочих дней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 даты подведения итогов такой закупки</a:t>
            </a: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316158"/>
            <a:ext cx="969898" cy="1197347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3146797" y="616387"/>
            <a:ext cx="9824503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6486853" y="886367"/>
            <a:ext cx="2701637" cy="134796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ПЕРЕЧЕНЬ ТОВАРОВ, РАБОТ, УСЛУГ, закупаемых у субъектов МСП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84813" y="1395913"/>
            <a:ext cx="4389468" cy="104985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+mj-lt"/>
                <a:cs typeface="Times New Roman" panose="02020603050405020304" pitchFamily="18" charset="0"/>
              </a:rPr>
              <a:t>начальная (максимальная) цена договора </a:t>
            </a:r>
          </a:p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&lt;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200 млн. рублей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083196" y="1437168"/>
            <a:ext cx="4811382" cy="104985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+mj-lt"/>
                <a:cs typeface="Times New Roman" panose="02020603050405020304" pitchFamily="18" charset="0"/>
              </a:rPr>
              <a:t>Начальная (максимальная) цена договора </a:t>
            </a:r>
          </a:p>
          <a:p>
            <a:pPr algn="ctr"/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от</a:t>
            </a:r>
            <a:r>
              <a:rPr lang="en-US" sz="2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200 млн. рублей </a:t>
            </a:r>
            <a:br>
              <a:rPr lang="ru-RU" sz="2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 до</a:t>
            </a:r>
            <a:r>
              <a:rPr lang="en-US" sz="2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400 млн. рублей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42055" y="2518050"/>
            <a:ext cx="2129511" cy="75910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Заказчик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ОБЯЗАН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459722" y="2537590"/>
            <a:ext cx="2257060" cy="757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Заказчик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ВПРАВЕ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841665" y="6754027"/>
            <a:ext cx="1405112" cy="616450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705846" y="6761391"/>
            <a:ext cx="11033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30 дней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предельный срок оплаты договора для всех способов закупки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12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0331" y="3112173"/>
            <a:ext cx="125999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СПАСИБО ЗА ВНИМАНИЕ</a:t>
            </a:r>
          </a:p>
          <a:p>
            <a:pPr algn="ctr"/>
            <a:endParaRPr lang="ru-RU" sz="3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2"/>
              </a:rPr>
              <a:t>www.corpmsp.ru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31" y="2267"/>
            <a:ext cx="2163618" cy="98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0953" y="220403"/>
            <a:ext cx="9961563" cy="496290"/>
          </a:xfrm>
          <a:prstGeom prst="rect">
            <a:avLst/>
          </a:prstGeom>
          <a:noFill/>
        </p:spPr>
        <p:txBody>
          <a:bodyPr wrap="none" lIns="72000" tIns="36000" rIns="0" bIns="36000" rtlCol="0" anchor="ctr">
            <a:noAutofit/>
          </a:bodyPr>
          <a:lstStyle>
            <a:defPPr>
              <a:defRPr lang="en-US"/>
            </a:defPPr>
            <a:lvl1pPr lvl="0">
              <a:defRPr sz="2625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МЕРЫ ПОДДЕРЖКИ СУБЪЕКТОВ МСП </a:t>
            </a:r>
          </a:p>
        </p:txBody>
      </p:sp>
      <p:sp>
        <p:nvSpPr>
          <p:cNvPr id="1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3646700" y="7931889"/>
            <a:ext cx="1377105" cy="432792"/>
          </a:xfrm>
        </p:spPr>
        <p:txBody>
          <a:bodyPr/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07"/>
            <a:ext cx="2163618" cy="891594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/>
          </p:nvPr>
        </p:nvGraphicFramePr>
        <p:xfrm>
          <a:off x="529936" y="1246908"/>
          <a:ext cx="13892645" cy="7117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13325911" y="970821"/>
            <a:ext cx="736605" cy="736605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33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49" y="-38838"/>
            <a:ext cx="2163618" cy="9842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57175" y="93179"/>
            <a:ext cx="6803857" cy="636169"/>
          </a:xfrm>
          <a:prstGeom prst="rect">
            <a:avLst/>
          </a:prstGeom>
          <a:noFill/>
        </p:spPr>
        <p:txBody>
          <a:bodyPr wrap="none" lIns="72000" tIns="36000" rIns="0" bIns="36000" rtlCol="0" anchor="ctr"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Закупки у субъектов МСП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624901" y="3879743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53929" y="8117613"/>
            <a:ext cx="12074430" cy="24744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defRPr/>
            </a:pPr>
            <a:r>
              <a:rPr lang="ru-RU" sz="1000" i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Источник: результаты оценки и мониторинга соответствия, данные реестра договоров, заключенных по результатам закупок, сведения, размещенные в ЕИС, сведения, полученные от крупнейших заказчиков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62951" y="2124796"/>
            <a:ext cx="5761363" cy="488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СОСТОЯНИЕ 2017 ГОДА: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62906" y="1006450"/>
            <a:ext cx="12036425" cy="12035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За </a:t>
            </a:r>
            <a:r>
              <a:rPr lang="ru-RU" sz="32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2016 </a:t>
            </a:r>
            <a:r>
              <a:rPr lang="ru-RU" sz="2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год объем закупок у субъектов МСП составил </a:t>
            </a:r>
            <a:r>
              <a:rPr lang="ru-RU" sz="32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1,511 трлн рублей </a:t>
            </a:r>
          </a:p>
          <a:p>
            <a:pPr algn="ctr"/>
            <a:r>
              <a:rPr lang="ru-RU" i="1" dirty="0">
                <a:solidFill>
                  <a:schemeClr val="bg1"/>
                </a:solidFill>
                <a:latin typeface="Arial Narrow" panose="020B0606020202030204" pitchFamily="34" charset="0"/>
              </a:rPr>
              <a:t>(на основании данных, подтвержденных Федеральным казначейством, ФНС России)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62907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4"/>
          <p:cNvSpPr/>
          <p:nvPr/>
        </p:nvSpPr>
        <p:spPr>
          <a:xfrm>
            <a:off x="1770458" y="2671047"/>
            <a:ext cx="2471583" cy="2756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</a:pPr>
            <a:endParaRPr lang="ru-RU" sz="15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02395" y="3586004"/>
            <a:ext cx="3455309" cy="2373326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Скругленный прямоугольник 6"/>
          <p:cNvSpPr/>
          <p:nvPr/>
        </p:nvSpPr>
        <p:spPr>
          <a:xfrm>
            <a:off x="6427442" y="3534343"/>
            <a:ext cx="2601746" cy="27483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от 10 до 89%),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что </a:t>
            </a:r>
          </a:p>
          <a:p>
            <a:pPr algn="ctr" defTabSz="889000"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почти в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раза превышает установленную квоту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(10%)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46636" y="3568533"/>
            <a:ext cx="3513172" cy="2399215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Скругленный прямоугольник 8"/>
          <p:cNvSpPr/>
          <p:nvPr/>
        </p:nvSpPr>
        <p:spPr>
          <a:xfrm>
            <a:off x="7432996" y="2645134"/>
            <a:ext cx="2629343" cy="27465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spcBef>
                <a:spcPct val="0"/>
              </a:spcBef>
            </a:pPr>
            <a:endParaRPr lang="ru-RU" sz="14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20050" y="3608657"/>
            <a:ext cx="3481858" cy="2373326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Прямоугольник 32"/>
          <p:cNvSpPr/>
          <p:nvPr/>
        </p:nvSpPr>
        <p:spPr>
          <a:xfrm>
            <a:off x="3763153" y="7190681"/>
            <a:ext cx="9969026" cy="8238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72000" numCol="1" spcCol="1270" anchor="ctr" anchorCtr="0">
            <a:noAutofit/>
          </a:bodyPr>
          <a:lstStyle/>
          <a:p>
            <a:pPr marL="171450" lvl="1" indent="-171450" algn="just" defTabSz="666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ТОП-5 регионов – лидеров</a:t>
            </a:r>
            <a:r>
              <a:rPr lang="ru-RU" sz="1400" dirty="0">
                <a:latin typeface="Arial Narrow" panose="020B0606020202030204" pitchFamily="34" charset="0"/>
              </a:rPr>
              <a:t>: город Москва (</a:t>
            </a:r>
            <a:r>
              <a:rPr lang="en-US" sz="1400" dirty="0" smtClean="0">
                <a:latin typeface="Arial Narrow" panose="020B0606020202030204" pitchFamily="34" charset="0"/>
              </a:rPr>
              <a:t>7</a:t>
            </a:r>
            <a:r>
              <a:rPr lang="ru-RU" sz="1400" dirty="0" smtClean="0">
                <a:latin typeface="Arial Narrow" panose="020B0606020202030204" pitchFamily="34" charset="0"/>
              </a:rPr>
              <a:t>48,9</a:t>
            </a:r>
            <a:r>
              <a:rPr lang="en-US" sz="1400" dirty="0" smtClean="0">
                <a:latin typeface="Arial Narrow" panose="020B0606020202030204" pitchFamily="34" charset="0"/>
              </a:rPr>
              <a:t>5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млрд руб.), город Санкт-Петербург (</a:t>
            </a:r>
            <a:r>
              <a:rPr lang="ru-RU" sz="1400" dirty="0" smtClean="0">
                <a:latin typeface="Arial Narrow" panose="020B0606020202030204" pitchFamily="34" charset="0"/>
              </a:rPr>
              <a:t>191,0</a:t>
            </a:r>
            <a:r>
              <a:rPr lang="en-US" sz="1400" dirty="0">
                <a:latin typeface="Arial Narrow" panose="020B0606020202030204" pitchFamily="34" charset="0"/>
              </a:rPr>
              <a:t>8</a:t>
            </a:r>
            <a:r>
              <a:rPr lang="ru-RU" sz="1400" dirty="0">
                <a:latin typeface="Arial Narrow" panose="020B0606020202030204" pitchFamily="34" charset="0"/>
              </a:rPr>
              <a:t> млрд руб.), Московская область (</a:t>
            </a:r>
            <a:r>
              <a:rPr lang="ru-RU" sz="1400" dirty="0" smtClean="0">
                <a:latin typeface="Arial Narrow" panose="020B0606020202030204" pitchFamily="34" charset="0"/>
              </a:rPr>
              <a:t>113,4</a:t>
            </a:r>
            <a:r>
              <a:rPr lang="en-US" sz="1400" dirty="0" smtClean="0">
                <a:latin typeface="Arial Narrow" panose="020B0606020202030204" pitchFamily="34" charset="0"/>
              </a:rPr>
              <a:t>6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млрд руб.), Ханты-Мансийский автономный округ - Югра </a:t>
            </a:r>
            <a:r>
              <a:rPr lang="ru-RU" sz="1400" dirty="0" smtClean="0">
                <a:latin typeface="Arial Narrow" panose="020B0606020202030204" pitchFamily="34" charset="0"/>
              </a:rPr>
              <a:t>(82,09</a:t>
            </a:r>
            <a:r>
              <a:rPr lang="en-US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млрд руб.), Свердловская область (</a:t>
            </a:r>
            <a:r>
              <a:rPr lang="ru-RU" sz="1400" dirty="0" smtClean="0">
                <a:latin typeface="Arial Narrow" panose="020B0606020202030204" pitchFamily="34" charset="0"/>
              </a:rPr>
              <a:t>75,3</a:t>
            </a:r>
            <a:r>
              <a:rPr lang="en-US" sz="1400" dirty="0" smtClean="0">
                <a:latin typeface="Arial Narrow" panose="020B0606020202030204" pitchFamily="34" charset="0"/>
              </a:rPr>
              <a:t>4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млрд рублей),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18986" y="6169476"/>
            <a:ext cx="9969026" cy="921003"/>
          </a:xfrm>
          <a:prstGeom prst="rect">
            <a:avLst/>
          </a:prstGeom>
          <a:noFill/>
        </p:spPr>
        <p:txBody>
          <a:bodyPr wrap="square" lIns="108000" tIns="72000" rIns="108000" bIns="72000" anchor="ctr" anchorCtr="0">
            <a:spAutoFit/>
          </a:bodyPr>
          <a:lstStyle/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58 заказчиков</a:t>
            </a:r>
            <a:r>
              <a:rPr lang="ru-RU" sz="1400" dirty="0">
                <a:latin typeface="Arial Narrow" panose="020B0606020202030204" pitchFamily="34" charset="0"/>
              </a:rPr>
              <a:t> утвердили программы партнерства, участниками которых стали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1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442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субъекта МСП;</a:t>
            </a:r>
          </a:p>
          <a:p>
            <a:pPr marL="171450" lvl="1" indent="-171450" algn="just" defTabSz="666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Корпорацией подписаны соглашения о взаимодействии с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40 крупнейшими заказчиками</a:t>
            </a:r>
          </a:p>
          <a:p>
            <a:pPr marL="171450" lvl="1" indent="-171450" algn="just" defTabSz="666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ТОП-5 заказчиков-лидеров</a:t>
            </a:r>
            <a:r>
              <a:rPr lang="ru-RU" sz="1400" dirty="0">
                <a:latin typeface="Arial Narrow" panose="020B0606020202030204" pitchFamily="34" charset="0"/>
              </a:rPr>
              <a:t>: ОАО «РЖД» </a:t>
            </a:r>
            <a:r>
              <a:rPr lang="ru-RU" sz="1400" dirty="0" smtClean="0">
                <a:latin typeface="Arial Narrow" panose="020B0606020202030204" pitchFamily="34" charset="0"/>
              </a:rPr>
              <a:t>(205,57 </a:t>
            </a:r>
            <a:r>
              <a:rPr lang="ru-RU" sz="1400" dirty="0">
                <a:latin typeface="Arial Narrow" panose="020B0606020202030204" pitchFamily="34" charset="0"/>
              </a:rPr>
              <a:t>млрд руб.), ПАО «Ростелеком» (1</a:t>
            </a:r>
            <a:r>
              <a:rPr lang="en-US" sz="1400" dirty="0" smtClean="0">
                <a:latin typeface="Arial Narrow" panose="020B0606020202030204" pitchFamily="34" charset="0"/>
              </a:rPr>
              <a:t>2</a:t>
            </a:r>
            <a:r>
              <a:rPr lang="ru-RU" sz="1400" dirty="0" smtClean="0">
                <a:latin typeface="Arial Narrow" panose="020B0606020202030204" pitchFamily="34" charset="0"/>
              </a:rPr>
              <a:t>3,86</a:t>
            </a:r>
            <a:r>
              <a:rPr lang="en-US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млрд </a:t>
            </a:r>
            <a:r>
              <a:rPr lang="ru-RU" sz="1400" dirty="0">
                <a:latin typeface="Arial Narrow" panose="020B0606020202030204" pitchFamily="34" charset="0"/>
              </a:rPr>
              <a:t>руб.), АО «РЖДстрой» (</a:t>
            </a:r>
            <a:r>
              <a:rPr lang="ru-RU" sz="1400" dirty="0" smtClean="0">
                <a:latin typeface="Arial Narrow" panose="020B0606020202030204" pitchFamily="34" charset="0"/>
              </a:rPr>
              <a:t>77,</a:t>
            </a:r>
            <a:r>
              <a:rPr lang="en-US" sz="1400" dirty="0" smtClean="0">
                <a:latin typeface="Arial Narrow" panose="020B0606020202030204" pitchFamily="34" charset="0"/>
              </a:rPr>
              <a:t>6 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млрд руб.), </a:t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>ПАО «НК «Роснефть» (</a:t>
            </a:r>
            <a:r>
              <a:rPr lang="en-US" sz="1400" dirty="0" smtClean="0">
                <a:latin typeface="Arial Narrow" panose="020B0606020202030204" pitchFamily="34" charset="0"/>
              </a:rPr>
              <a:t>7</a:t>
            </a:r>
            <a:r>
              <a:rPr lang="ru-RU" sz="1400" dirty="0" smtClean="0">
                <a:latin typeface="Arial Narrow" panose="020B0606020202030204" pitchFamily="34" charset="0"/>
              </a:rPr>
              <a:t>2,</a:t>
            </a:r>
            <a:r>
              <a:rPr lang="en-US" sz="1400" dirty="0" smtClean="0">
                <a:latin typeface="Arial Narrow" panose="020B0606020202030204" pitchFamily="34" charset="0"/>
              </a:rPr>
              <a:t>2</a:t>
            </a:r>
            <a:r>
              <a:rPr lang="ru-RU" sz="1400" dirty="0" smtClean="0">
                <a:latin typeface="Arial Narrow" panose="020B0606020202030204" pitchFamily="34" charset="0"/>
              </a:rPr>
              <a:t>9</a:t>
            </a:r>
            <a:r>
              <a:rPr lang="en-US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млрд </a:t>
            </a:r>
            <a:r>
              <a:rPr lang="ru-RU" sz="1400" dirty="0">
                <a:latin typeface="Arial Narrow" panose="020B0606020202030204" pitchFamily="34" charset="0"/>
              </a:rPr>
              <a:t>руб.), ПАО Сбербанк </a:t>
            </a:r>
            <a:r>
              <a:rPr lang="ru-RU" sz="1400" dirty="0" smtClean="0">
                <a:latin typeface="Arial Narrow" panose="020B0606020202030204" pitchFamily="34" charset="0"/>
              </a:rPr>
              <a:t>(63,</a:t>
            </a:r>
            <a:r>
              <a:rPr lang="en-US" sz="1400" dirty="0" smtClean="0">
                <a:latin typeface="Arial Narrow" panose="020B0606020202030204" pitchFamily="34" charset="0"/>
              </a:rPr>
              <a:t>6</a:t>
            </a:r>
            <a:r>
              <a:rPr lang="ru-RU" sz="1400" dirty="0" smtClean="0">
                <a:latin typeface="Arial Narrow" panose="020B0606020202030204" pitchFamily="34" charset="0"/>
              </a:rPr>
              <a:t>3</a:t>
            </a:r>
            <a:r>
              <a:rPr lang="en-US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млрд </a:t>
            </a:r>
            <a:r>
              <a:rPr lang="ru-RU" sz="1400" dirty="0">
                <a:latin typeface="Arial Narrow" panose="020B0606020202030204" pitchFamily="34" charset="0"/>
              </a:rPr>
              <a:t>руб.)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801993" y="4078665"/>
            <a:ext cx="166745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3600" b="1" dirty="0">
                <a:solidFill>
                  <a:srgbClr val="A2C9F4"/>
                </a:solidFill>
                <a:latin typeface="Arial Narrow" panose="020B0606020202030204" pitchFamily="34" charset="0"/>
              </a:rPr>
              <a:t>31,2%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0928162" y="4307477"/>
            <a:ext cx="175761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3600" b="1" dirty="0">
                <a:solidFill>
                  <a:srgbClr val="A2C9F4"/>
                </a:solidFill>
                <a:latin typeface="Arial Narrow" panose="020B0606020202030204" pitchFamily="34" charset="0"/>
              </a:rPr>
              <a:t>158 </a:t>
            </a:r>
            <a:r>
              <a:rPr lang="ru-RU" sz="36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675</a:t>
            </a:r>
            <a:endParaRPr lang="ru-RU" sz="3600" b="1" dirty="0">
              <a:solidFill>
                <a:srgbClr val="A2C9F4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36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позиций</a:t>
            </a:r>
            <a:endParaRPr lang="ru-RU" sz="3600" b="1" dirty="0">
              <a:solidFill>
                <a:srgbClr val="A2C9F4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469422" y="4153918"/>
            <a:ext cx="2426878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36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2,059 </a:t>
            </a: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36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трлн </a:t>
            </a:r>
            <a:r>
              <a:rPr lang="ru-RU" sz="3600" b="1" dirty="0">
                <a:solidFill>
                  <a:srgbClr val="A2C9F4"/>
                </a:solidFill>
                <a:latin typeface="Arial Narrow" panose="020B0606020202030204" pitchFamily="34" charset="0"/>
              </a:rPr>
              <a:t>руб. 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1676907" y="7167962"/>
            <a:ext cx="2107577" cy="955686"/>
            <a:chOff x="704615" y="8731785"/>
            <a:chExt cx="1548851" cy="630887"/>
          </a:xfrm>
        </p:grpSpPr>
        <p:sp>
          <p:nvSpPr>
            <p:cNvPr id="37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algn="ctr" defTabSz="914400">
                <a:defRPr/>
              </a:pPr>
              <a:endParaRPr lang="ru-RU" sz="1200" b="1" kern="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8" name="Pentagon 37"/>
            <p:cNvSpPr/>
            <p:nvPr/>
          </p:nvSpPr>
          <p:spPr>
            <a:xfrm>
              <a:off x="704615" y="8731789"/>
              <a:ext cx="1473848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Взаимодействие </a:t>
              </a:r>
            </a:p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с регионами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1676910" y="6110401"/>
            <a:ext cx="2128123" cy="1021481"/>
            <a:chOff x="704616" y="8731786"/>
            <a:chExt cx="1548850" cy="547385"/>
          </a:xfrm>
        </p:grpSpPr>
        <p:sp>
          <p:nvSpPr>
            <p:cNvPr id="50" name="Pentagon 35"/>
            <p:cNvSpPr/>
            <p:nvPr/>
          </p:nvSpPr>
          <p:spPr>
            <a:xfrm>
              <a:off x="850532" y="8731786"/>
              <a:ext cx="1402934" cy="547385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algn="ctr" defTabSz="914400">
                <a:defRPr/>
              </a:pPr>
              <a:endParaRPr lang="ru-RU" sz="1200" b="1" kern="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1" name="Pentagon 37"/>
            <p:cNvSpPr/>
            <p:nvPr/>
          </p:nvSpPr>
          <p:spPr>
            <a:xfrm>
              <a:off x="704616" y="8731786"/>
              <a:ext cx="1474075" cy="547385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Взаимодействие </a:t>
              </a:r>
            </a:p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с заказчиками</a:t>
              </a:r>
            </a:p>
          </p:txBody>
        </p:sp>
      </p:grpSp>
      <p:cxnSp>
        <p:nvCxnSpPr>
          <p:cNvPr id="52" name="Прямая соединительная линия 51"/>
          <p:cNvCxnSpPr/>
          <p:nvPr/>
        </p:nvCxnSpPr>
        <p:spPr>
          <a:xfrm>
            <a:off x="4849386" y="2622924"/>
            <a:ext cx="55873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048487" y="2700719"/>
            <a:ext cx="2825018" cy="100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СРЕДНЯЯ ДОЛЯ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планируемых прямых закупок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(«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спецторги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», квота 10%)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59102" y="2792518"/>
            <a:ext cx="62992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НОМЕНКЛАТУРА</a:t>
            </a:r>
          </a:p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закупок у субъектов МСП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45128" y="2819175"/>
            <a:ext cx="1596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ОБЩИЙ ОБЪЕМ </a:t>
            </a:r>
          </a:p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ДОГОВОРОВ*</a:t>
            </a: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9610" y="50340"/>
            <a:ext cx="1525280" cy="790590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2036315" y="4921227"/>
            <a:ext cx="33287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spcBef>
                <a:spcPct val="0"/>
              </a:spcBef>
            </a:pPr>
            <a:endParaRPr lang="ru-RU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3102484" y="8073379"/>
            <a:ext cx="1957574" cy="394707"/>
          </a:xfrm>
        </p:spPr>
        <p:txBody>
          <a:bodyPr/>
          <a:lstStyle/>
          <a:p>
            <a:fld id="{9005E221-E10C-40C7-8143-48F6241B283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3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1624901" y="7718606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7" y="138442"/>
            <a:ext cx="2163618" cy="984251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13298107" y="8221629"/>
            <a:ext cx="163774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89000">
              <a:lnSpc>
                <a:spcPct val="80000"/>
              </a:lnSpc>
              <a:spcBef>
                <a:spcPct val="0"/>
              </a:spcBef>
            </a:pPr>
            <a:fld id="{1AE0BF06-A27D-4916-870A-94A687536B17}" type="slidenum">
              <a:rPr lang="ru-RU" sz="1200" dirty="0">
                <a:latin typeface="Arial Narrow" panose="020B0606020202030204" pitchFamily="34" charset="0"/>
              </a:rPr>
              <a:pPr algn="r" defTabSz="889000">
                <a:lnSpc>
                  <a:spcPct val="80000"/>
                </a:lnSpc>
                <a:spcBef>
                  <a:spcPct val="0"/>
                </a:spcBef>
              </a:pPr>
              <a:t>4</a:t>
            </a:fld>
            <a:endParaRPr lang="ru-RU" sz="1200" dirty="0">
              <a:latin typeface="Arial Narrow" panose="020B0606020202030204" pitchFamily="34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2899423" y="955197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Рисунок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9610" y="50340"/>
            <a:ext cx="1525280" cy="790590"/>
          </a:xfrm>
          <a:prstGeom prst="rect">
            <a:avLst/>
          </a:prstGeom>
        </p:spPr>
      </p:pic>
      <p:sp>
        <p:nvSpPr>
          <p:cNvPr id="62" name="Скругленный прямоугольник 6"/>
          <p:cNvSpPr/>
          <p:nvPr/>
        </p:nvSpPr>
        <p:spPr>
          <a:xfrm>
            <a:off x="5955174" y="2247357"/>
            <a:ext cx="825587" cy="2904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390" tIns="36195" rIns="72390" bIns="36195" numCol="1" spcCol="1270" anchor="ctr" anchorCtr="0">
            <a:noAutofit/>
          </a:bodyPr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4"/>
          <p:cNvSpPr/>
          <p:nvPr/>
        </p:nvSpPr>
        <p:spPr>
          <a:xfrm>
            <a:off x="3894001" y="1167897"/>
            <a:ext cx="3807423" cy="189163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i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i="1" dirty="0">
              <a:latin typeface="Arial Narrow" panose="020B0606020202030204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544655" y="6959955"/>
            <a:ext cx="2372981" cy="168080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Прямоугольник 1"/>
          <p:cNvSpPr/>
          <p:nvPr/>
        </p:nvSpPr>
        <p:spPr>
          <a:xfrm>
            <a:off x="4222812" y="150083"/>
            <a:ext cx="7016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Этапы расширения перечней крупнейших заказчиков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8507" y="7306443"/>
            <a:ext cx="14399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*В целях дальнейшего расширения доступа субъектов МСП к закупкам крупнейших заказчиков в соответствии с поручением Президента Российской Федерации В.В. Путина от 6 октября 2017 г. № Пр-2042, данным по итогам встречи Президента Российской Федерации с представителями российских деловых кругов и объединений 21 сентября 2017 года, и поручением Первого заместителя Председателя Правительства Российской Федерации И.И. Шувалова от 03 октября 2017 г. № ИШ-П13-6541 Корпорация приняла участие в подготовке предложений по внесению изменений в акты Правительства Российской Федерации, необходимых для дальнейшего увеличения перечня крупнейших заказчиков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3014" y="5909660"/>
            <a:ext cx="13864855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поручением Президента Российской Федерации В.В. Путина о поэтапном расширении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перечня заказчиков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2018 году планируется расширить такой перечень (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чем на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1000 заказчиков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 algn="ctr">
              <a:lnSpc>
                <a:spcPct val="107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позволит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объем закупок у субъектов МСП на сумму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E5581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менее 3 трлн рублей. </a:t>
            </a:r>
            <a:endParaRPr lang="ru-RU" sz="2000" dirty="0">
              <a:solidFill>
                <a:srgbClr val="E5581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43903" y="1155743"/>
            <a:ext cx="12036425" cy="12035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Этапы расширения перечней крупнейших заказчиков</a:t>
            </a:r>
          </a:p>
          <a:p>
            <a:pPr algn="ctr"/>
            <a:r>
              <a:rPr lang="ru-RU" sz="1400" i="1" dirty="0">
                <a:solidFill>
                  <a:schemeClr val="bg1"/>
                </a:solidFill>
                <a:latin typeface="Arial Narrow" panose="020B0606020202030204" pitchFamily="34" charset="0"/>
              </a:rPr>
              <a:t>(за период с 2015 года по 2017 год, с учетом прогноза расширения на 2018 год)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474849"/>
              </p:ext>
            </p:extLst>
          </p:nvPr>
        </p:nvGraphicFramePr>
        <p:xfrm>
          <a:off x="1212113" y="2683693"/>
          <a:ext cx="12487220" cy="3024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1239476" y="2537778"/>
            <a:ext cx="0" cy="2813541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519574" y="2569654"/>
            <a:ext cx="143333" cy="2334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/>
              <a:t>Количество заказчиков</a:t>
            </a:r>
          </a:p>
        </p:txBody>
      </p:sp>
    </p:spTree>
    <p:extLst>
      <p:ext uri="{BB962C8B-B14F-4D97-AF65-F5344CB8AC3E}">
        <p14:creationId xmlns:p14="http://schemas.microsoft.com/office/powerpoint/2010/main" val="8795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" y="90202"/>
            <a:ext cx="2717176" cy="123607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9374945" y="1305512"/>
            <a:ext cx="5526861" cy="46057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Общее количество и цена договоров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80753" y="1043788"/>
            <a:ext cx="6234723" cy="441139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9" b="1" dirty="0">
                <a:latin typeface="Arial Narrow" panose="020B0606020202030204" pitchFamily="34" charset="0"/>
              </a:rPr>
              <a:t>Общая цена договоров, млрд рублей</a:t>
            </a: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3257470" y="289676"/>
            <a:ext cx="10116012" cy="698524"/>
          </a:xfrm>
        </p:spPr>
        <p:txBody>
          <a:bodyPr/>
          <a:lstStyle/>
          <a:p>
            <a:r>
              <a:rPr lang="ru-RU" b="1" dirty="0"/>
              <a:t>Информация о закупках у субъектов </a:t>
            </a:r>
            <a:r>
              <a:rPr lang="ru-RU" b="1" dirty="0" smtClean="0"/>
              <a:t>МСП на территории Северо-Кавказского федерального округа </a:t>
            </a:r>
            <a:r>
              <a:rPr lang="ru-RU" b="1" i="1" dirty="0" smtClean="0"/>
              <a:t>(по состоянию на </a:t>
            </a:r>
            <a:r>
              <a:rPr lang="ru-RU" b="1" i="1" dirty="0" smtClean="0"/>
              <a:t>16</a:t>
            </a:r>
            <a:r>
              <a:rPr lang="ru-RU" b="1" i="1" dirty="0" smtClean="0"/>
              <a:t>.12.2017</a:t>
            </a:r>
            <a:r>
              <a:rPr lang="ru-RU" b="1" i="1" dirty="0" smtClean="0"/>
              <a:t>)  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03598" y="6269577"/>
            <a:ext cx="6234723" cy="42092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Информация о закупках у субъектов МСП крупнейшими заказчиками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56064559"/>
              </p:ext>
            </p:extLst>
          </p:nvPr>
        </p:nvGraphicFramePr>
        <p:xfrm>
          <a:off x="156117" y="90201"/>
          <a:ext cx="8568652" cy="6205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149064"/>
              </p:ext>
            </p:extLst>
          </p:nvPr>
        </p:nvGraphicFramePr>
        <p:xfrm>
          <a:off x="1266939" y="6795944"/>
          <a:ext cx="7048537" cy="1513460"/>
        </p:xfrm>
        <a:graphic>
          <a:graphicData uri="http://schemas.openxmlformats.org/drawingml/2006/table">
            <a:tbl>
              <a:tblPr/>
              <a:tblGrid>
                <a:gridCol w="3162805">
                  <a:extLst>
                    <a:ext uri="{9D8B030D-6E8A-4147-A177-3AD203B41FA5}">
                      <a16:colId xmlns:a16="http://schemas.microsoft.com/office/drawing/2014/main" val="2864495601"/>
                    </a:ext>
                  </a:extLst>
                </a:gridCol>
                <a:gridCol w="2394695">
                  <a:extLst>
                    <a:ext uri="{9D8B030D-6E8A-4147-A177-3AD203B41FA5}">
                      <a16:colId xmlns:a16="http://schemas.microsoft.com/office/drawing/2014/main" val="2184921123"/>
                    </a:ext>
                  </a:extLst>
                </a:gridCol>
                <a:gridCol w="1491037">
                  <a:extLst>
                    <a:ext uri="{9D8B030D-6E8A-4147-A177-3AD203B41FA5}">
                      <a16:colId xmlns:a16="http://schemas.microsoft.com/office/drawing/2014/main" val="836749821"/>
                    </a:ext>
                  </a:extLst>
                </a:gridCol>
              </a:tblGrid>
              <a:tr h="3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Тип заказчика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Договоры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56316"/>
                  </a:ext>
                </a:extLst>
              </a:tr>
              <a:tr h="3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103 конкретных федеральных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760 730 194,07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416597"/>
                  </a:ext>
                </a:extLst>
              </a:tr>
              <a:tr h="3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онкретный региональный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1 480 553 976,86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731925"/>
                  </a:ext>
                </a:extLst>
              </a:tr>
              <a:tr h="3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тдельных федеральных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4 165 487 908,11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628676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72521"/>
              </p:ext>
            </p:extLst>
          </p:nvPr>
        </p:nvGraphicFramePr>
        <p:xfrm>
          <a:off x="8724769" y="1851762"/>
          <a:ext cx="6385133" cy="4812523"/>
        </p:xfrm>
        <a:graphic>
          <a:graphicData uri="http://schemas.openxmlformats.org/drawingml/2006/table">
            <a:tbl>
              <a:tblPr/>
              <a:tblGrid>
                <a:gridCol w="2121012">
                  <a:extLst>
                    <a:ext uri="{9D8B030D-6E8A-4147-A177-3AD203B41FA5}">
                      <a16:colId xmlns:a16="http://schemas.microsoft.com/office/drawing/2014/main" val="520573519"/>
                    </a:ext>
                  </a:extLst>
                </a:gridCol>
                <a:gridCol w="1320199">
                  <a:extLst>
                    <a:ext uri="{9D8B030D-6E8A-4147-A177-3AD203B41FA5}">
                      <a16:colId xmlns:a16="http://schemas.microsoft.com/office/drawing/2014/main" val="2804157071"/>
                    </a:ext>
                  </a:extLst>
                </a:gridCol>
                <a:gridCol w="892098">
                  <a:extLst>
                    <a:ext uri="{9D8B030D-6E8A-4147-A177-3AD203B41FA5}">
                      <a16:colId xmlns:a16="http://schemas.microsoft.com/office/drawing/2014/main" val="1013447353"/>
                    </a:ext>
                  </a:extLst>
                </a:gridCol>
                <a:gridCol w="1126273">
                  <a:extLst>
                    <a:ext uri="{9D8B030D-6E8A-4147-A177-3AD203B41FA5}">
                      <a16:colId xmlns:a16="http://schemas.microsoft.com/office/drawing/2014/main" val="1697631994"/>
                    </a:ext>
                  </a:extLst>
                </a:gridCol>
                <a:gridCol w="925551">
                  <a:extLst>
                    <a:ext uri="{9D8B030D-6E8A-4147-A177-3AD203B41FA5}">
                      <a16:colId xmlns:a16="http://schemas.microsoft.com/office/drawing/2014/main" val="3754647196"/>
                    </a:ext>
                  </a:extLst>
                </a:gridCol>
              </a:tblGrid>
              <a:tr h="52344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Регион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Договоры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Поставщики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Заказчики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196867"/>
                  </a:ext>
                </a:extLst>
              </a:tr>
              <a:tr h="567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399 187 753,06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823005"/>
                  </a:ext>
                </a:extLst>
              </a:tr>
              <a:tr h="567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Чеченская Республика*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520 631 596,18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454029"/>
                  </a:ext>
                </a:extLst>
              </a:tr>
              <a:tr h="567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404 270 762,06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938610"/>
                  </a:ext>
                </a:extLst>
              </a:tr>
              <a:tr h="672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 Северная Осетия-Алания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442 561 477,75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38952"/>
                  </a:ext>
                </a:extLst>
              </a:tr>
              <a:tr h="672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227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265 724,89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1564"/>
                  </a:ext>
                </a:extLst>
              </a:tr>
              <a:tr h="672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888 005,64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58707"/>
                  </a:ext>
                </a:extLst>
              </a:tr>
              <a:tr h="56785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 Ингушетия*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538 506,10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208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68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53005976"/>
              </p:ext>
            </p:extLst>
          </p:nvPr>
        </p:nvGraphicFramePr>
        <p:xfrm>
          <a:off x="428148" y="1055831"/>
          <a:ext cx="6976262" cy="6878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" y="-2048"/>
            <a:ext cx="1724336" cy="784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639292" y="7934348"/>
            <a:ext cx="419884" cy="276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99" dirty="0"/>
              <a:t>6</a:t>
            </a:r>
            <a:endParaRPr lang="ru-RU" sz="1199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7319" y="224834"/>
            <a:ext cx="114899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Результаты анализа договоров, заключенных с субъектами МСП, зарегистрированных на территории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Республики Дагестан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17892386"/>
              </p:ext>
            </p:extLst>
          </p:nvPr>
        </p:nvGraphicFramePr>
        <p:xfrm>
          <a:off x="7939667" y="1392223"/>
          <a:ext cx="6405291" cy="638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562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3506680" y="7910111"/>
            <a:ext cx="1101686" cy="403895"/>
          </a:xfrm>
        </p:spPr>
        <p:txBody>
          <a:bodyPr/>
          <a:lstStyle/>
          <a:p>
            <a:r>
              <a:rPr lang="ru-RU" sz="1200" dirty="0" smtClean="0"/>
              <a:t>7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95822" y="6758920"/>
            <a:ext cx="9449563" cy="7969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2279" indent="-192279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реализация программ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льготного лизинга промышленного оборудования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для субъектов МСП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32121" y="282253"/>
            <a:ext cx="8293973" cy="504572"/>
          </a:xfrm>
          <a:prstGeom prst="rect">
            <a:avLst/>
          </a:prstGeom>
          <a:noFill/>
        </p:spPr>
        <p:txBody>
          <a:bodyPr wrap="square" lIns="48446" tIns="24223" rIns="0" bIns="24223" rtlCol="0"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ПЕРВООЧЕРЕДНЫЕ МЕРОПРИЯТИЯ 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УВЕЛИЧЕНИЮ ДОЛИ ЗАКУПОК У СУБЪЕКТОВ МСП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86501" y="4663818"/>
            <a:ext cx="9458886" cy="7593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2279" indent="-192279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увеличение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количества производственных номенклатурных позиций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(в первую очередь, высокотехнологичных, инновационных), предлагаемых для закупки у субъектов МСП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786499" y="5684665"/>
            <a:ext cx="9458887" cy="9327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2279" indent="-192279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использование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функционалов Единого реестра субъектов МСП и Бизнес-навигатора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Корпорации</a:t>
            </a:r>
          </a:p>
          <a:p>
            <a:pPr marL="192279" indent="-192279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проведение совместно с крупнейшими заказчиками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обучающих семинаров</a:t>
            </a:r>
          </a:p>
          <a:p>
            <a:pPr marL="192279" indent="-192279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размещение актуальной информации на информационных ресурсах  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1383633" y="6755247"/>
            <a:ext cx="3266893" cy="673433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6145" tIns="23072" rIns="46145" bIns="23072" numCol="1" spcCol="1270" anchor="ctr" anchorCtr="0">
            <a:noAutofit/>
          </a:bodyPr>
          <a:lstStyle/>
          <a:p>
            <a:pPr algn="ctr" defTabSz="5383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Развитие поставщиков</a:t>
            </a:r>
          </a:p>
        </p:txBody>
      </p:sp>
      <p:sp>
        <p:nvSpPr>
          <p:cNvPr id="22" name="Пятиугольник 21"/>
          <p:cNvSpPr/>
          <p:nvPr/>
        </p:nvSpPr>
        <p:spPr>
          <a:xfrm>
            <a:off x="1383633" y="4663817"/>
            <a:ext cx="3334680" cy="795402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6145" tIns="23072" rIns="46145" bIns="23072" numCol="1" spcCol="1270" anchor="ctr" anchorCtr="0">
            <a:noAutofit/>
          </a:bodyPr>
          <a:lstStyle/>
          <a:p>
            <a:pPr algn="ctr" defTabSz="5383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46" b="1" dirty="0"/>
          </a:p>
          <a:p>
            <a:pPr algn="ctr" defTabSz="5383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Расширение номенклатуры закупок у субъектов МСП </a:t>
            </a:r>
          </a:p>
          <a:p>
            <a:pPr algn="ctr" defTabSz="5383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46" b="1" dirty="0"/>
          </a:p>
        </p:txBody>
      </p:sp>
      <p:sp>
        <p:nvSpPr>
          <p:cNvPr id="24" name="Пятиугольник 23"/>
          <p:cNvSpPr/>
          <p:nvPr/>
        </p:nvSpPr>
        <p:spPr>
          <a:xfrm>
            <a:off x="1383633" y="5690810"/>
            <a:ext cx="3266893" cy="743933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6145" tIns="23072" rIns="46145" bIns="23072" numCol="1" spcCol="1270" anchor="ctr" anchorCtr="0">
            <a:noAutofit/>
          </a:bodyPr>
          <a:lstStyle/>
          <a:p>
            <a:pPr algn="ctr" defTabSz="5383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46" b="1" dirty="0"/>
          </a:p>
          <a:p>
            <a:pPr algn="ctr" defTabSz="538381">
              <a:lnSpc>
                <a:spcPct val="90000"/>
              </a:lnSpc>
              <a:spcBef>
                <a:spcPct val="0"/>
              </a:spcBef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Повышение информированности </a:t>
            </a:r>
          </a:p>
          <a:p>
            <a:pPr algn="ctr" defTabSz="538381">
              <a:lnSpc>
                <a:spcPct val="90000"/>
              </a:lnSpc>
              <a:spcBef>
                <a:spcPct val="0"/>
              </a:spcBef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 закупках</a:t>
            </a:r>
          </a:p>
          <a:p>
            <a:pPr algn="ctr" defTabSz="5383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46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4066381" y="941275"/>
            <a:ext cx="8819538" cy="3093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814469" y="1412610"/>
            <a:ext cx="9430919" cy="9391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2279" indent="-192279" algn="just">
              <a:buFont typeface="Arial" panose="020B0604020202020204" pitchFamily="34" charset="0"/>
              <a:buChar char="•"/>
            </a:pPr>
            <a:endParaRPr lang="ru-RU" sz="1477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92279" indent="-192279" algn="just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выявление проблем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, возникающих у субъектов МСП при прохождении добровольной сертификации</a:t>
            </a:r>
          </a:p>
          <a:p>
            <a:pPr marL="192279" indent="-192279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внесение изменений в законодательство РФ в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целях снижения затрат субъектов МСП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на прохождение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добровольной сертификации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192279" indent="-192279" algn="just">
              <a:buFont typeface="Arial" panose="020B0604020202020204" pitchFamily="34" charset="0"/>
              <a:buChar char="•"/>
            </a:pPr>
            <a:endParaRPr lang="ru-RU" sz="1477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1383633" y="1545059"/>
            <a:ext cx="3294864" cy="867615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6145" tIns="23072" rIns="46145" bIns="23072" numCol="1" spcCol="1270" anchor="ctr" anchorCtr="0">
            <a:noAutofit/>
          </a:bodyPr>
          <a:lstStyle/>
          <a:p>
            <a:pPr algn="ctr"/>
            <a:endParaRPr lang="ru-RU" sz="1346" b="1" dirty="0"/>
          </a:p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Снижение затрат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на прохождение д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обровольной сертификации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 defTabSz="5383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46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14468" y="3784842"/>
            <a:ext cx="9430919" cy="617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2279" indent="-192279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актуализация перечней конкретных и отдельных заказчиков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1383633" y="3708703"/>
            <a:ext cx="3285541" cy="769734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6145" tIns="23072" rIns="46145" bIns="23072" numCol="1" spcCol="1270" anchor="ctr" anchorCtr="0">
            <a:noAutofit/>
          </a:bodyPr>
          <a:lstStyle/>
          <a:p>
            <a:pPr algn="ctr" defTabSz="5383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Расширение перечня крупнейших заказчиков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814470" y="2469132"/>
            <a:ext cx="9430918" cy="1198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2279" indent="-192279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с 1 июня 2018 г.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уступка права денежного требования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по договорам, заключенным по результатам торгов возможна любыми лицами, независимо от принадлежности к 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субъектам МСП (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«О внесении изменений в части первую и вторую Гражданского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Федеральный закон от 26 июля 2017 г. № 212-ФЗ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кодекса Российской Федерации и отдельные законодательные акты Российской Федерации»)</a:t>
            </a:r>
          </a:p>
        </p:txBody>
      </p:sp>
      <p:sp>
        <p:nvSpPr>
          <p:cNvPr id="26" name="Пятиугольник 25"/>
          <p:cNvSpPr/>
          <p:nvPr/>
        </p:nvSpPr>
        <p:spPr>
          <a:xfrm>
            <a:off x="1383634" y="2716461"/>
            <a:ext cx="3296126" cy="671738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6145" tIns="23072" rIns="46145" bIns="23072" numCol="1" spcCol="1270" anchor="ctr" anchorCtr="0">
            <a:noAutofit/>
          </a:bodyPr>
          <a:lstStyle/>
          <a:p>
            <a:pPr algn="ctr" defTabSz="5383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Расширение практики использования факторинга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80" y="164816"/>
            <a:ext cx="2115333" cy="96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9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3842977" y="899710"/>
            <a:ext cx="8220646" cy="666162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algn="ctr"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Гарантийная поддержка субъектов МСП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(выдача независимых гарантий и поручительств)</a:t>
            </a: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738"/>
            <a:ext cx="1846006" cy="83976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00995" y="1580940"/>
            <a:ext cx="12170468" cy="643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lvl="3">
              <a:defRPr/>
            </a:pPr>
            <a:endParaRPr lang="ru-RU" b="1" dirty="0">
              <a:solidFill>
                <a:srgbClr val="E5581F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3298107" y="8268937"/>
            <a:ext cx="153059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89000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8</a:t>
            </a:r>
            <a:endParaRPr 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r" defTabSz="889000">
              <a:lnSpc>
                <a:spcPct val="80000"/>
              </a:lnSpc>
              <a:spcBef>
                <a:spcPct val="0"/>
              </a:spcBef>
              <a:defRPr/>
            </a:pP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4144314" y="831256"/>
            <a:ext cx="7741227" cy="2739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6185" y="118955"/>
            <a:ext cx="1549399" cy="77912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14498" y="1646074"/>
            <a:ext cx="1508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2016 год:</a:t>
            </a:r>
            <a:endParaRPr lang="ru-RU" sz="2800" dirty="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6324" y="1587933"/>
            <a:ext cx="10627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Объем выданных гарантий и поручительств</a:t>
            </a:r>
            <a:r>
              <a:rPr lang="en-US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рамках НГС</a:t>
            </a:r>
            <a:r>
              <a:rPr lang="en-US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составил 100,08 млрд руб.</a:t>
            </a:r>
          </a:p>
          <a:p>
            <a:pPr>
              <a:defRPr/>
            </a:pPr>
            <a:r>
              <a:rPr lang="ru-RU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Объем финансирования субъектов МСП, полученный с участием гарантийной поддержки НГС - 172 млрд руб.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331350" y="323134"/>
            <a:ext cx="7195439" cy="477186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ФИНАНСОВАЯ ПОДДЕРЖКА СУБЪЕКТОВ МСП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42978" y="3713784"/>
            <a:ext cx="9172701" cy="621277"/>
          </a:xfrm>
          <a:prstGeom prst="rect">
            <a:avLst/>
          </a:prstGeom>
          <a:noFill/>
        </p:spPr>
        <p:txBody>
          <a:bodyPr wrap="square" lIns="72000" tIns="36000" rIns="0" bIns="36000" rtlCol="0">
            <a:noAutofit/>
          </a:bodyPr>
          <a:lstStyle/>
          <a:p>
            <a:pPr algn="ctr"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Программа стимулирования кредитования субъектов МСП</a:t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(«Программа стимулирования кредитования»)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600995" y="4484799"/>
            <a:ext cx="12166436" cy="643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lvl="3">
              <a:defRPr/>
            </a:pPr>
            <a:endParaRPr lang="ru-RU" b="1" dirty="0">
              <a:solidFill>
                <a:srgbClr val="E5581F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826419" y="4475138"/>
            <a:ext cx="1215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7 июля 2017 года Банк России принял решение об увеличении лимита Программы стимулирования кредитования</a:t>
            </a:r>
          </a:p>
          <a:p>
            <a:pPr algn="ctr">
              <a:defRPr/>
            </a:pPr>
            <a:r>
              <a:rPr lang="ru-RU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 со 125 до 175 млрд рублей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46006" y="5275615"/>
            <a:ext cx="35317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Ключевые условия Программы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791765" y="6005886"/>
            <a:ext cx="596334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Процентная ставка –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10,6%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для субъектов малого предпринимательства и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9,6%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 - для субъектов среднего предпринимательства</a:t>
            </a:r>
          </a:p>
          <a:p>
            <a:pPr indent="457200" algn="just"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Срок льготного фондирования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3 лет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(срок кредита может превышать срок льготного фондирования)</a:t>
            </a:r>
          </a:p>
          <a:p>
            <a:pPr indent="457200" algn="just"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Размер кредита: от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 5 млн руб.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до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1 млрд руб.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(общий кредитный лимит на заемщика - до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 4 млрд руб.)</a:t>
            </a:r>
          </a:p>
          <a:p>
            <a:pPr algn="just">
              <a:spcBef>
                <a:spcPts val="200"/>
              </a:spcBef>
              <a:defRPr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844343" y="5818654"/>
            <a:ext cx="6044768" cy="2513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</a:rPr>
              <a:t>сельское хозяйство, </a:t>
            </a:r>
          </a:p>
          <a:p>
            <a:pPr marL="742950" lvl="1" indent="-285750" algn="just">
              <a:spcBef>
                <a:spcPts val="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</a:rPr>
              <a:t>обрабатывающее производство, </a:t>
            </a:r>
          </a:p>
          <a:p>
            <a:pPr marL="742950" lvl="1" indent="-285750" algn="just">
              <a:spcBef>
                <a:spcPts val="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</a:rPr>
              <a:t>производство и распределение электроэнергии, газа и воды, </a:t>
            </a:r>
          </a:p>
          <a:p>
            <a:pPr marL="742950" lvl="1" indent="-285750" algn="just">
              <a:spcBef>
                <a:spcPts val="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</a:rPr>
              <a:t>строительство, </a:t>
            </a:r>
          </a:p>
          <a:p>
            <a:pPr marL="742950" lvl="1" indent="-285750" algn="just">
              <a:spcBef>
                <a:spcPts val="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</a:rPr>
              <a:t>транспорт и связь, </a:t>
            </a:r>
          </a:p>
          <a:p>
            <a:pPr marL="742950" lvl="1" indent="-285750" algn="just">
              <a:spcBef>
                <a:spcPts val="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</a:rPr>
              <a:t>туристская деятельность, </a:t>
            </a:r>
          </a:p>
          <a:p>
            <a:pPr marL="742950" lvl="1" indent="-285750" algn="just">
              <a:spcBef>
                <a:spcPts val="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</a:rPr>
              <a:t>здравоохранение, </a:t>
            </a:r>
          </a:p>
          <a:p>
            <a:pPr marL="742950" lvl="1" indent="-285750" algn="just">
              <a:spcBef>
                <a:spcPts val="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5B9BD5">
                    <a:lumMod val="50000"/>
                  </a:srgbClr>
                </a:solidFill>
                <a:latin typeface="Arial Narrow" panose="020B0606020202030204" pitchFamily="34" charset="0"/>
              </a:rPr>
              <a:t>сбор, обработка и утилизация отходов,  </a:t>
            </a:r>
          </a:p>
          <a:p>
            <a:pPr algn="just">
              <a:spcBef>
                <a:spcPts val="200"/>
              </a:spcBef>
              <a:defRPr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370342" y="5241702"/>
            <a:ext cx="2648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Приоритетные отрасли</a:t>
            </a:r>
          </a:p>
        </p:txBody>
      </p:sp>
      <p:sp>
        <p:nvSpPr>
          <p:cNvPr id="84" name="Teardrop 46"/>
          <p:cNvSpPr/>
          <p:nvPr/>
        </p:nvSpPr>
        <p:spPr>
          <a:xfrm>
            <a:off x="3966941" y="1005482"/>
            <a:ext cx="806496" cy="558222"/>
          </a:xfrm>
          <a:prstGeom prst="teardrop">
            <a:avLst/>
          </a:prstGeom>
          <a:solidFill>
            <a:srgbClr val="1F4E7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97" b="1" dirty="0"/>
              <a:t>1</a:t>
            </a:r>
          </a:p>
        </p:txBody>
      </p:sp>
      <p:sp>
        <p:nvSpPr>
          <p:cNvPr id="85" name="Teardrop 46"/>
          <p:cNvSpPr/>
          <p:nvPr/>
        </p:nvSpPr>
        <p:spPr>
          <a:xfrm>
            <a:off x="3966941" y="3823028"/>
            <a:ext cx="806496" cy="512032"/>
          </a:xfrm>
          <a:prstGeom prst="teardrop">
            <a:avLst/>
          </a:prstGeom>
          <a:solidFill>
            <a:srgbClr val="1F4E7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297" b="1" dirty="0"/>
              <a:t>2</a:t>
            </a:r>
            <a:endParaRPr lang="en-US" sz="2297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620687" y="2234938"/>
            <a:ext cx="12268424" cy="529033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noAutofit/>
          </a:bodyPr>
          <a:lstStyle/>
          <a:p>
            <a:pPr algn="just">
              <a:defRPr/>
            </a:pPr>
            <a:r>
              <a:rPr lang="ru-RU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СОСТОЯНИЕ 2017 ГОДА: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</a:t>
            </a: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Объем выданных в 2017 г. гарантий и поручительств</a:t>
            </a:r>
            <a:r>
              <a:rPr lang="en-US" sz="20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рамках НГС – </a:t>
            </a:r>
            <a:r>
              <a:rPr lang="ru-RU" sz="1900" b="1" dirty="0" smtClean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127,41</a:t>
            </a:r>
            <a:r>
              <a:rPr lang="ru-RU" sz="1900" b="1" dirty="0" smtClean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1900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млрд руб.*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716251" y="3233096"/>
            <a:ext cx="12051180" cy="529033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noAutofit/>
          </a:bodyPr>
          <a:lstStyle/>
          <a:p>
            <a:pPr algn="r">
              <a:defRPr/>
            </a:pP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Объем финансирования субъектов МСП с участием гарантийной поддержки НГС – </a:t>
            </a:r>
            <a:r>
              <a:rPr lang="ru-RU" sz="1900" b="1" dirty="0" smtClean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209,02 </a:t>
            </a:r>
            <a:r>
              <a:rPr lang="ru-RU" sz="1900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млрд руб.*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286541" y="2978394"/>
            <a:ext cx="6494158" cy="35332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algn="r">
              <a:defRPr/>
            </a:pP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 концу 2017 года: целевой показатель – </a:t>
            </a:r>
            <a:r>
              <a:rPr lang="ru-RU" sz="1900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185,00 млрд руб.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r>
              <a:rPr lang="ru-RU" sz="2000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716251" y="2555983"/>
            <a:ext cx="12051180" cy="529033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algn="r">
              <a:defRPr/>
            </a:pP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 концу 2018 года (нарастающим итогом за 2016 - 2018гг.): целевой показатель – </a:t>
            </a:r>
            <a:r>
              <a:rPr lang="ru-RU" sz="1900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500,00 млрд руб.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r>
              <a:rPr lang="ru-RU" sz="2000" b="1" dirty="0">
                <a:solidFill>
                  <a:srgbClr val="ED7D3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75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05" y="937009"/>
            <a:ext cx="5325306" cy="6133554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5250001" y="61163"/>
            <a:ext cx="8891713" cy="699029"/>
          </a:xfrm>
          <a:prstGeom prst="rect">
            <a:avLst/>
          </a:prstGeom>
          <a:noFill/>
        </p:spPr>
        <p:txBody>
          <a:bodyPr wrap="square" lIns="72000" tIns="36000" rIns="0" bIns="36000" rtlCol="0" anchor="ctr">
            <a:noAutofit/>
          </a:bodyPr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Бизнес навигация для МСП</a:t>
            </a: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1654414" y="7284982"/>
            <a:ext cx="12744632" cy="1260087"/>
          </a:xfrm>
          <a:prstGeom prst="rect">
            <a:avLst/>
          </a:prstGeom>
          <a:solidFill>
            <a:schemeClr val="bg2"/>
          </a:solidFill>
          <a:ln w="3175"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44000" tIns="72000" rIns="144000" bIns="72000" anchor="ctr" anchorCtr="0"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Работы по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 развитию и наполнению Бизнес-навигатора МСП в отношении 171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города с населением более 100 тыс. человек Корпорация МСП будет проводить 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своими силами и за счет собственных средств. 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С 2017 года сбор информации 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для расширения географии (свыше 171 города) может осуществляться органами государственной власти субъектов РФ и местного самоуправления самостоятельно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согласно их приоритетам.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69334" y="1970514"/>
            <a:ext cx="4329712" cy="49836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72000" tIns="72000" rIns="72000" bIns="72000" anchor="ctr" anchorCtr="0">
            <a:no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Рассчитать примерный бизнес-план для одного из 90 видов бизнеса в 169 городах с населением более 100 тысяч </a:t>
            </a:r>
            <a:r>
              <a:rPr lang="ru-RU" sz="15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человек.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Республика Дагестан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г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. Махачкала, г. Каспийск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5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Найти банк, где можно взять кредит под гарантии Корпорации МСП.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5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Подобрать </a:t>
            </a:r>
            <a:r>
              <a:rPr lang="ru-RU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в аренду помещение для бизнеса. 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Узнать о доступности известных и надежных франшиз.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Узнать о мерах поддержки малого и среднего бизнеса.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Быть в курсе планов закупок и конкурсов крупных заказчиков.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Найти и проверить контрагента.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Разместить объявление о своем бизнесе.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Получить доступ к новостным, аналитическим и иным материалам.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49" y="-38838"/>
            <a:ext cx="2163618" cy="9842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49" y="-38838"/>
            <a:ext cx="2163618" cy="98425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3298107" y="8165892"/>
            <a:ext cx="1576842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89000">
              <a:lnSpc>
                <a:spcPct val="80000"/>
              </a:lnSpc>
              <a:spcBef>
                <a:spcPct val="0"/>
              </a:spcBef>
            </a:pPr>
            <a:r>
              <a:rPr lang="ru-RU" sz="1200" dirty="0">
                <a:latin typeface="Arial Narrow" panose="020B0606020202030204" pitchFamily="34" charset="0"/>
              </a:rPr>
              <a:t>9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938767" y="2097358"/>
            <a:ext cx="2983050" cy="1293542"/>
            <a:chOff x="-946714" y="6622048"/>
            <a:chExt cx="1589861" cy="630884"/>
          </a:xfrm>
        </p:grpSpPr>
        <p:sp>
          <p:nvSpPr>
            <p:cNvPr id="15" name="Pentagon 35"/>
            <p:cNvSpPr/>
            <p:nvPr/>
          </p:nvSpPr>
          <p:spPr>
            <a:xfrm>
              <a:off x="-759787" y="6622048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252000" tIns="35100" rIns="67500" bIns="35100" anchor="ctr"/>
            <a:lstStyle/>
            <a:p>
              <a:pPr algn="ctr" defTabSz="914400">
                <a:defRPr/>
              </a:pPr>
              <a:endParaRPr lang="ru-RU" b="1" kern="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Pentagon 37"/>
            <p:cNvSpPr/>
            <p:nvPr/>
          </p:nvSpPr>
          <p:spPr>
            <a:xfrm>
              <a:off x="-946714" y="6622049"/>
              <a:ext cx="1522889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252000" tIns="35100" rIns="67500" bIns="35100" anchor="ctr"/>
            <a:lstStyle/>
            <a:p>
              <a:r>
                <a:rPr lang="ru-RU" b="1" dirty="0">
                  <a:latin typeface="Arial Narrow" panose="020B0606020202030204" pitchFamily="34" charset="0"/>
                </a:rPr>
                <a:t>Зайти на Портал </a:t>
              </a:r>
            </a:p>
            <a:p>
              <a:r>
                <a:rPr lang="ru-RU" b="1" dirty="0">
                  <a:latin typeface="Arial Narrow" panose="020B0606020202030204" pitchFamily="34" charset="0"/>
                </a:rPr>
                <a:t>Бизнес-навигатора МСП </a:t>
              </a:r>
            </a:p>
            <a:p>
              <a:r>
                <a:rPr lang="ru-RU" b="1" dirty="0">
                  <a:latin typeface="Arial Narrow" panose="020B0606020202030204" pitchFamily="34" charset="0"/>
                </a:rPr>
                <a:t>по адресу: </a:t>
              </a:r>
              <a:r>
                <a:rPr lang="ru-RU" b="1" u="sng" dirty="0">
                  <a:solidFill>
                    <a:schemeClr val="accent1">
                      <a:lumMod val="50000"/>
                    </a:schemeClr>
                  </a:solidFill>
                  <a:latin typeface="Arial Narrow" panose="020B0606020202030204" pitchFamily="34" charset="0"/>
                </a:rPr>
                <a:t>https://smbn.ru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938767" y="3459845"/>
            <a:ext cx="2983051" cy="2120899"/>
            <a:chOff x="-946714" y="6622048"/>
            <a:chExt cx="1589861" cy="630884"/>
          </a:xfrm>
        </p:grpSpPr>
        <p:sp>
          <p:nvSpPr>
            <p:cNvPr id="18" name="Pentagon 35"/>
            <p:cNvSpPr/>
            <p:nvPr/>
          </p:nvSpPr>
          <p:spPr>
            <a:xfrm>
              <a:off x="-759787" y="6622048"/>
              <a:ext cx="1402934" cy="630883"/>
            </a:xfrm>
            <a:prstGeom prst="homePlate">
              <a:avLst>
                <a:gd name="adj" fmla="val 12449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252000" tIns="35100" rIns="67500" bIns="35100" anchor="ctr"/>
            <a:lstStyle/>
            <a:p>
              <a:pPr algn="ctr" defTabSz="914400">
                <a:defRPr/>
              </a:pPr>
              <a:endParaRPr lang="ru-RU" b="1" kern="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Pentagon 37"/>
            <p:cNvSpPr/>
            <p:nvPr/>
          </p:nvSpPr>
          <p:spPr>
            <a:xfrm>
              <a:off x="-946714" y="6622049"/>
              <a:ext cx="1521023" cy="630883"/>
            </a:xfrm>
            <a:prstGeom prst="homePlate">
              <a:avLst>
                <a:gd name="adj" fmla="val 12449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252000" tIns="35100" rIns="67500" bIns="35100" anchor="ctr"/>
            <a:lstStyle/>
            <a:p>
              <a:r>
                <a:rPr lang="ru-RU" b="1" dirty="0">
                  <a:latin typeface="Arial Narrow" panose="020B0606020202030204" pitchFamily="34" charset="0"/>
                </a:rPr>
                <a:t>Пройти авторизацию </a:t>
              </a:r>
            </a:p>
            <a:p>
              <a:r>
                <a:rPr lang="ru-RU" b="1" dirty="0">
                  <a:latin typeface="Arial Narrow" panose="020B0606020202030204" pitchFamily="34" charset="0"/>
                </a:rPr>
                <a:t>с использованием учетной записи портала </a:t>
              </a:r>
              <a:r>
                <a:rPr lang="ru-RU" b="1" dirty="0" err="1">
                  <a:latin typeface="Arial Narrow" panose="020B0606020202030204" pitchFamily="34" charset="0"/>
                </a:rPr>
                <a:t>госуслуг</a:t>
              </a:r>
              <a:r>
                <a:rPr lang="ru-RU" b="1" dirty="0">
                  <a:latin typeface="Arial Narrow" panose="020B0606020202030204" pitchFamily="34" charset="0"/>
                </a:rPr>
                <a:t> или заполнить форму регистрации </a:t>
              </a:r>
            </a:p>
            <a:p>
              <a:r>
                <a:rPr lang="ru-RU" b="1" dirty="0">
                  <a:latin typeface="Arial Narrow" panose="020B0606020202030204" pitchFamily="34" charset="0"/>
                </a:rPr>
                <a:t>в Личном кабинете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938767" y="5650074"/>
            <a:ext cx="2983051" cy="1304087"/>
            <a:chOff x="-946714" y="6622048"/>
            <a:chExt cx="1589861" cy="630884"/>
          </a:xfrm>
        </p:grpSpPr>
        <p:sp>
          <p:nvSpPr>
            <p:cNvPr id="21" name="Pentagon 35"/>
            <p:cNvSpPr/>
            <p:nvPr/>
          </p:nvSpPr>
          <p:spPr>
            <a:xfrm>
              <a:off x="-759787" y="6622048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252000" tIns="35100" rIns="67500" bIns="35100" anchor="ctr"/>
            <a:lstStyle/>
            <a:p>
              <a:pPr algn="ctr" defTabSz="914400">
                <a:defRPr/>
              </a:pPr>
              <a:endParaRPr lang="ru-RU" b="1" kern="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Pentagon 37"/>
            <p:cNvSpPr/>
            <p:nvPr/>
          </p:nvSpPr>
          <p:spPr>
            <a:xfrm>
              <a:off x="-946714" y="6622049"/>
              <a:ext cx="1522889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252000" tIns="35100" rIns="67500" bIns="35100" anchor="ctr"/>
            <a:lstStyle/>
            <a:p>
              <a:pPr>
                <a:spcBef>
                  <a:spcPts val="1200"/>
                </a:spcBef>
              </a:pPr>
              <a:r>
                <a:rPr lang="ru-RU" b="1" dirty="0">
                  <a:latin typeface="Arial Narrow" panose="020B0606020202030204" pitchFamily="34" charset="0"/>
                </a:rPr>
                <a:t>Получить подтверждение авторизации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13706" y="903688"/>
            <a:ext cx="3162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Для получения 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бесплатного доступа 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к сервисам необходимо:</a:t>
            </a:r>
          </a:p>
        </p:txBody>
      </p:sp>
      <p:sp>
        <p:nvSpPr>
          <p:cNvPr id="24" name="Teardrop 46"/>
          <p:cNvSpPr/>
          <p:nvPr/>
        </p:nvSpPr>
        <p:spPr>
          <a:xfrm>
            <a:off x="1632787" y="2080669"/>
            <a:ext cx="463092" cy="463092"/>
          </a:xfrm>
          <a:prstGeom prst="teardrop">
            <a:avLst/>
          </a:prstGeom>
          <a:solidFill>
            <a:srgbClr val="1F4E7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25" name="Teardrop 46"/>
          <p:cNvSpPr/>
          <p:nvPr/>
        </p:nvSpPr>
        <p:spPr>
          <a:xfrm>
            <a:off x="1632787" y="3439891"/>
            <a:ext cx="463092" cy="451928"/>
          </a:xfrm>
          <a:prstGeom prst="teardrop">
            <a:avLst/>
          </a:prstGeom>
          <a:solidFill>
            <a:srgbClr val="1F4E7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/>
              <a:t>2</a:t>
            </a:r>
            <a:endParaRPr lang="en-US" sz="2800" b="1" dirty="0"/>
          </a:p>
        </p:txBody>
      </p:sp>
      <p:sp>
        <p:nvSpPr>
          <p:cNvPr id="26" name="Teardrop 46"/>
          <p:cNvSpPr/>
          <p:nvPr/>
        </p:nvSpPr>
        <p:spPr>
          <a:xfrm>
            <a:off x="1622536" y="5637369"/>
            <a:ext cx="463092" cy="463092"/>
          </a:xfrm>
          <a:prstGeom prst="teardrop">
            <a:avLst/>
          </a:prstGeom>
          <a:solidFill>
            <a:srgbClr val="1F4E7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/>
              <a:t>3</a:t>
            </a:r>
            <a:endParaRPr lang="en-US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395545" y="903688"/>
            <a:ext cx="33280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С помощью сервисов 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Портала Бизнес-навигатора МСП пользователь может: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41166" y="26987"/>
            <a:ext cx="819150" cy="866775"/>
          </a:xfrm>
          <a:prstGeom prst="rect">
            <a:avLst/>
          </a:prstGeom>
        </p:spPr>
      </p:pic>
      <p:sp>
        <p:nvSpPr>
          <p:cNvPr id="8" name="Равнобедренный треугольник 7"/>
          <p:cNvSpPr/>
          <p:nvPr/>
        </p:nvSpPr>
        <p:spPr>
          <a:xfrm rot="10800000">
            <a:off x="1989567" y="1829489"/>
            <a:ext cx="2464165" cy="1664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0800000">
            <a:off x="10879567" y="1842189"/>
            <a:ext cx="2464165" cy="1664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8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22826</TotalTime>
  <Words>1618</Words>
  <Application>Microsoft Office PowerPoint</Application>
  <PresentationFormat>Произвольный</PresentationFormat>
  <Paragraphs>310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о закупках у субъектов МСП на территории Северо-Кавказского федерального округа (по состоянию на 16.12.2017)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Спасокукоцкий А.А.</dc:creator>
  <cp:lastModifiedBy>Ковалева Светлана Борисовна</cp:lastModifiedBy>
  <cp:revision>1321</cp:revision>
  <cp:lastPrinted>2017-11-22T09:33:35Z</cp:lastPrinted>
  <dcterms:created xsi:type="dcterms:W3CDTF">2015-12-16T13:43:54Z</dcterms:created>
  <dcterms:modified xsi:type="dcterms:W3CDTF">2017-12-15T12:50:40Z</dcterms:modified>
</cp:coreProperties>
</file>